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4"/>
  </p:notesMasterIdLst>
  <p:sldIdLst>
    <p:sldId id="363" r:id="rId5"/>
    <p:sldId id="411" r:id="rId6"/>
    <p:sldId id="268" r:id="rId7"/>
    <p:sldId id="412" r:id="rId8"/>
    <p:sldId id="272" r:id="rId9"/>
    <p:sldId id="396" r:id="rId10"/>
    <p:sldId id="403" r:id="rId11"/>
    <p:sldId id="413" r:id="rId12"/>
    <p:sldId id="415" r:id="rId13"/>
    <p:sldId id="416" r:id="rId14"/>
    <p:sldId id="417" r:id="rId15"/>
    <p:sldId id="418" r:id="rId16"/>
    <p:sldId id="419" r:id="rId17"/>
    <p:sldId id="420" r:id="rId18"/>
    <p:sldId id="421" r:id="rId19"/>
    <p:sldId id="422" r:id="rId20"/>
    <p:sldId id="423" r:id="rId21"/>
    <p:sldId id="424" r:id="rId22"/>
    <p:sldId id="40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A62194-B8C1-45D9-AA34-C1BAADDFE575}" v="5" dt="2019-10-10T15:15:28.550"/>
    <p1510:client id="{4668F853-D6AC-495D-895B-B274A40024E4}" v="2132" dt="2019-10-10T11:34:33.5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966" autoAdjust="0"/>
  </p:normalViewPr>
  <p:slideViewPr>
    <p:cSldViewPr snapToGrid="0">
      <p:cViewPr varScale="1">
        <p:scale>
          <a:sx n="90" d="100"/>
          <a:sy n="90" d="100"/>
        </p:scale>
        <p:origin x="135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E58FBD-1A39-4A13-B98D-ED1C7C81E40C}" type="datetimeFigureOut">
              <a:rPr lang="en-US" smtClean="0"/>
              <a:t>10/10/2019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9F0EEE-91B1-45F5-A60C-7F84E70E5285}" type="slidenum">
              <a:rPr lang="en-US" smtClean="0"/>
              <a:t>‹#›</a:t>
            </a:fld>
            <a:endParaRPr lang="en-US"/>
          </a:p>
        </p:txBody>
      </p:sp>
    </p:spTree>
    <p:extLst>
      <p:ext uri="{BB962C8B-B14F-4D97-AF65-F5344CB8AC3E}">
        <p14:creationId xmlns:p14="http://schemas.microsoft.com/office/powerpoint/2010/main" val="1553770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VR – a completely digital environment</a:t>
            </a:r>
          </a:p>
        </p:txBody>
      </p:sp>
      <p:sp>
        <p:nvSpPr>
          <p:cNvPr id="4" name="Slide Number Placeholder 3"/>
          <p:cNvSpPr>
            <a:spLocks noGrp="1"/>
          </p:cNvSpPr>
          <p:nvPr>
            <p:ph type="sldNum" sz="quarter" idx="10"/>
          </p:nvPr>
        </p:nvSpPr>
        <p:spPr/>
        <p:txBody>
          <a:bodyPr/>
          <a:lstStyle/>
          <a:p>
            <a:fld id="{04D4FE79-0146-4AEC-A57F-8F89B6A3CA5F}" type="slidenum">
              <a:rPr lang="en-US" smtClean="0"/>
              <a:t>2</a:t>
            </a:fld>
            <a:endParaRPr lang="en-US"/>
          </a:p>
        </p:txBody>
      </p:sp>
    </p:spTree>
    <p:extLst>
      <p:ext uri="{BB962C8B-B14F-4D97-AF65-F5344CB8AC3E}">
        <p14:creationId xmlns:p14="http://schemas.microsoft.com/office/powerpoint/2010/main" val="2238379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The steps needed to create the environment of the Theater room</a:t>
            </a:r>
            <a:r>
              <a:rPr lang="bg-BG"/>
              <a:t>:</a:t>
            </a:r>
          </a:p>
          <a:p>
            <a:pPr marL="0" indent="0">
              <a:buFontTx/>
              <a:buNone/>
            </a:pPr>
            <a:r>
              <a:rPr lang="bg-BG"/>
              <a:t> - </a:t>
            </a:r>
            <a:r>
              <a:rPr lang="en-US"/>
              <a:t>Open </a:t>
            </a:r>
            <a:r>
              <a:rPr lang="en-US" err="1"/>
              <a:t>SampleScene</a:t>
            </a:r>
            <a:r>
              <a:rPr lang="en-US"/>
              <a:t> to see how a default Unity scene looks like.</a:t>
            </a:r>
            <a:endParaRPr lang="bg-BG"/>
          </a:p>
          <a:p>
            <a:pPr marL="0" indent="0">
              <a:buFontTx/>
              <a:buNone/>
            </a:pPr>
            <a:r>
              <a:rPr lang="bg-BG"/>
              <a:t> - </a:t>
            </a:r>
            <a:r>
              <a:rPr lang="en-US"/>
              <a:t>Explain about Hierarchy, Scene, Game, Project, Inspector and Console windows in Unity</a:t>
            </a:r>
            <a:r>
              <a:rPr lang="bg-BG"/>
              <a:t> </a:t>
            </a:r>
            <a:r>
              <a:rPr lang="en-US"/>
              <a:t>Editor.</a:t>
            </a:r>
            <a:endParaRPr lang="bg-BG"/>
          </a:p>
          <a:p>
            <a:pPr marL="0" indent="0">
              <a:buFontTx/>
              <a:buNone/>
            </a:pPr>
            <a:r>
              <a:rPr lang="bg-BG"/>
              <a:t> - </a:t>
            </a:r>
            <a:r>
              <a:rPr lang="en-US"/>
              <a:t>Look in Asset store and show the pre-imported assets “Oculus Integration” and “VR</a:t>
            </a:r>
            <a:r>
              <a:rPr lang="bg-BG"/>
              <a:t> </a:t>
            </a:r>
            <a:r>
              <a:rPr lang="en-US"/>
              <a:t>Cinema for Mobile”</a:t>
            </a:r>
            <a:endParaRPr lang="bg-BG"/>
          </a:p>
          <a:p>
            <a:pPr marL="0" indent="0">
              <a:buFontTx/>
              <a:buNone/>
            </a:pPr>
            <a:r>
              <a:rPr lang="bg-BG"/>
              <a:t> - </a:t>
            </a:r>
            <a:r>
              <a:rPr lang="en-US"/>
              <a:t>See “</a:t>
            </a:r>
            <a:r>
              <a:rPr lang="en-US" err="1"/>
              <a:t>Example_Projector</a:t>
            </a:r>
            <a:r>
              <a:rPr lang="en-US"/>
              <a:t>” demo scene and duplicate it so that we may start our</a:t>
            </a:r>
            <a:r>
              <a:rPr lang="bg-BG"/>
              <a:t> </a:t>
            </a:r>
            <a:r>
              <a:rPr lang="en-US"/>
              <a:t>development from it.</a:t>
            </a:r>
            <a:endParaRPr lang="bg-BG"/>
          </a:p>
        </p:txBody>
      </p:sp>
      <p:sp>
        <p:nvSpPr>
          <p:cNvPr id="4" name="Slide Number Placeholder 3"/>
          <p:cNvSpPr>
            <a:spLocks noGrp="1"/>
          </p:cNvSpPr>
          <p:nvPr>
            <p:ph type="sldNum" sz="quarter" idx="5"/>
          </p:nvPr>
        </p:nvSpPr>
        <p:spPr/>
        <p:txBody>
          <a:bodyPr/>
          <a:lstStyle/>
          <a:p>
            <a:fld id="{A2736BCF-F98C-4EBD-A606-63F5DBA503F0}" type="slidenum">
              <a:rPr lang="en-US" smtClean="0"/>
              <a:t>11</a:t>
            </a:fld>
            <a:endParaRPr lang="en-US"/>
          </a:p>
        </p:txBody>
      </p:sp>
    </p:spTree>
    <p:extLst>
      <p:ext uri="{BB962C8B-B14F-4D97-AF65-F5344CB8AC3E}">
        <p14:creationId xmlns:p14="http://schemas.microsoft.com/office/powerpoint/2010/main" val="6280410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Look at the </a:t>
            </a:r>
            <a:r>
              <a:rPr lang="en-US" err="1"/>
              <a:t>VideoPlayer</a:t>
            </a:r>
            <a:r>
              <a:rPr lang="en-US"/>
              <a:t> object and write a script that can control the video with the keyboard.</a:t>
            </a:r>
            <a:r>
              <a:rPr lang="bg-BG"/>
              <a:t> </a:t>
            </a:r>
            <a:endParaRPr lang="en-US"/>
          </a:p>
          <a:p>
            <a:pPr marL="0" indent="0">
              <a:buFontTx/>
              <a:buNone/>
            </a:pPr>
            <a:r>
              <a:rPr lang="en-US"/>
              <a:t> - Create </a:t>
            </a:r>
            <a:r>
              <a:rPr lang="en-US" err="1"/>
              <a:t>VideoPlayerController</a:t>
            </a:r>
            <a:r>
              <a:rPr lang="en-US"/>
              <a:t> script that will handle keyboard input.</a:t>
            </a:r>
          </a:p>
          <a:p>
            <a:pPr marL="0" indent="0">
              <a:buFontTx/>
              <a:buNone/>
            </a:pPr>
            <a:r>
              <a:rPr lang="en-US"/>
              <a:t> - Implement Play, Pause, Move Forward and Move Backward video functionalities.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 Test the functionalities playing the Game Window.</a:t>
            </a:r>
          </a:p>
        </p:txBody>
      </p:sp>
      <p:sp>
        <p:nvSpPr>
          <p:cNvPr id="4" name="Slide Number Placeholder 3"/>
          <p:cNvSpPr>
            <a:spLocks noGrp="1"/>
          </p:cNvSpPr>
          <p:nvPr>
            <p:ph type="sldNum" sz="quarter" idx="5"/>
          </p:nvPr>
        </p:nvSpPr>
        <p:spPr/>
        <p:txBody>
          <a:bodyPr/>
          <a:lstStyle/>
          <a:p>
            <a:fld id="{A2736BCF-F98C-4EBD-A606-63F5DBA503F0}" type="slidenum">
              <a:rPr lang="en-US" smtClean="0"/>
              <a:t>12</a:t>
            </a:fld>
            <a:endParaRPr lang="en-US"/>
          </a:p>
        </p:txBody>
      </p:sp>
    </p:spTree>
    <p:extLst>
      <p:ext uri="{BB962C8B-B14F-4D97-AF65-F5344CB8AC3E}">
        <p14:creationId xmlns:p14="http://schemas.microsoft.com/office/powerpoint/2010/main" val="1158112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Create Video Player UI and make it synchronized with the Video Player state.</a:t>
            </a:r>
          </a:p>
          <a:p>
            <a:pPr marL="0" indent="0">
              <a:buFontTx/>
              <a:buNone/>
            </a:pPr>
            <a:r>
              <a:rPr lang="en-US"/>
              <a:t> - See </a:t>
            </a:r>
            <a:r>
              <a:rPr lang="en-US" err="1"/>
              <a:t>DebugUI</a:t>
            </a:r>
            <a:r>
              <a:rPr lang="en-US"/>
              <a:t> sample scene from Oculus package.</a:t>
            </a:r>
          </a:p>
          <a:p>
            <a:pPr marL="0" indent="0">
              <a:buFontTx/>
              <a:buNone/>
            </a:pPr>
            <a:r>
              <a:rPr lang="en-US"/>
              <a:t> - Create </a:t>
            </a:r>
            <a:r>
              <a:rPr lang="en-US" err="1"/>
              <a:t>VideoMenu</a:t>
            </a:r>
            <a:r>
              <a:rPr lang="en-US"/>
              <a:t> empty object and child canvas with render mode World Space, X Rotation 90, Width 5, Height 3, positioned on the cinema stage.</a:t>
            </a:r>
            <a:endParaRPr lang="bg-BG"/>
          </a:p>
          <a:p>
            <a:pPr marL="0" indent="0">
              <a:buFontTx/>
              <a:buNone/>
            </a:pPr>
            <a:r>
              <a:rPr lang="bg-BG"/>
              <a:t> - </a:t>
            </a:r>
            <a:r>
              <a:rPr lang="en-US"/>
              <a:t>Create button with initial text “Play/Pause” and change Scale X to 0.005 Y to 0.01.</a:t>
            </a:r>
            <a:endParaRPr lang="bg-BG"/>
          </a:p>
          <a:p>
            <a:pPr marL="0" indent="0">
              <a:buFontTx/>
              <a:buNone/>
            </a:pPr>
            <a:r>
              <a:rPr lang="bg-BG"/>
              <a:t> - </a:t>
            </a:r>
            <a:r>
              <a:rPr lang="en-US"/>
              <a:t>Create button with text “Stop” and change Scale X to 0.005 and Y to 0.01.</a:t>
            </a:r>
            <a:endParaRPr lang="bg-BG"/>
          </a:p>
          <a:p>
            <a:pPr marL="0" indent="0">
              <a:buFontTx/>
              <a:buNone/>
            </a:pPr>
            <a:r>
              <a:rPr lang="bg-BG"/>
              <a:t> - </a:t>
            </a:r>
            <a:r>
              <a:rPr lang="en-US"/>
              <a:t>Create slider with label “Time:”, “Whole Numbers” checked and change Scale X to 0.01 Y</a:t>
            </a:r>
            <a:r>
              <a:rPr lang="bg-BG"/>
              <a:t> </a:t>
            </a:r>
            <a:r>
              <a:rPr lang="en-US"/>
              <a:t>to 0.015.</a:t>
            </a:r>
            <a:endParaRPr lang="bg-BG"/>
          </a:p>
          <a:p>
            <a:pPr marL="0" indent="0">
              <a:buFontTx/>
              <a:buNone/>
            </a:pPr>
            <a:r>
              <a:rPr lang="bg-BG"/>
              <a:t> - </a:t>
            </a:r>
            <a:r>
              <a:rPr lang="en-US"/>
              <a:t>Create </a:t>
            </a:r>
            <a:r>
              <a:rPr lang="en-US" err="1"/>
              <a:t>VideoMenuController</a:t>
            </a:r>
            <a:r>
              <a:rPr lang="en-US"/>
              <a:t> script that would handle the menu logic and would allow</a:t>
            </a:r>
            <a:r>
              <a:rPr lang="bg-BG"/>
              <a:t> </a:t>
            </a:r>
            <a:r>
              <a:rPr lang="en-US"/>
              <a:t>to show or hide the menu.</a:t>
            </a:r>
            <a:endParaRPr lang="bg-BG"/>
          </a:p>
          <a:p>
            <a:pPr marL="0" indent="0">
              <a:buFontTx/>
              <a:buNone/>
            </a:pPr>
            <a:r>
              <a:rPr lang="bg-BG"/>
              <a:t> - </a:t>
            </a:r>
            <a:r>
              <a:rPr lang="en-US"/>
              <a:t>Create </a:t>
            </a:r>
            <a:r>
              <a:rPr lang="en-US" err="1"/>
              <a:t>UnityEvents</a:t>
            </a:r>
            <a:r>
              <a:rPr lang="en-US"/>
              <a:t> in </a:t>
            </a:r>
            <a:r>
              <a:rPr lang="en-US" err="1"/>
              <a:t>VideoPlayerController</a:t>
            </a:r>
            <a:r>
              <a:rPr lang="en-US"/>
              <a:t> script that would inform the UI when video</a:t>
            </a:r>
            <a:r>
              <a:rPr lang="bg-BG"/>
              <a:t> </a:t>
            </a:r>
            <a:r>
              <a:rPr lang="en-US"/>
              <a:t>player is changed.</a:t>
            </a:r>
            <a:r>
              <a:rPr lang="bg-BG"/>
              <a:t> </a:t>
            </a:r>
            <a:r>
              <a:rPr lang="en-US"/>
              <a:t>Attach </a:t>
            </a:r>
            <a:r>
              <a:rPr lang="en-US" err="1"/>
              <a:t>VideoMenuController</a:t>
            </a:r>
            <a:r>
              <a:rPr lang="en-US"/>
              <a:t> methods to the created unity events.</a:t>
            </a:r>
          </a:p>
        </p:txBody>
      </p:sp>
      <p:sp>
        <p:nvSpPr>
          <p:cNvPr id="4" name="Slide Number Placeholder 3"/>
          <p:cNvSpPr>
            <a:spLocks noGrp="1"/>
          </p:cNvSpPr>
          <p:nvPr>
            <p:ph type="sldNum" sz="quarter" idx="5"/>
          </p:nvPr>
        </p:nvSpPr>
        <p:spPr/>
        <p:txBody>
          <a:bodyPr/>
          <a:lstStyle/>
          <a:p>
            <a:fld id="{A2736BCF-F98C-4EBD-A606-63F5DBA503F0}" type="slidenum">
              <a:rPr lang="en-US" smtClean="0"/>
              <a:t>13</a:t>
            </a:fld>
            <a:endParaRPr lang="en-US"/>
          </a:p>
        </p:txBody>
      </p:sp>
    </p:spTree>
    <p:extLst>
      <p:ext uri="{BB962C8B-B14F-4D97-AF65-F5344CB8AC3E}">
        <p14:creationId xmlns:p14="http://schemas.microsoft.com/office/powerpoint/2010/main" val="3436155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Prepare scene with OVR camera and avatar:</a:t>
            </a:r>
          </a:p>
          <a:p>
            <a:pPr marL="0" indent="0">
              <a:buFontTx/>
              <a:buNone/>
            </a:pPr>
            <a:r>
              <a:rPr lang="en-US"/>
              <a:t> - Remove non-VR elements from the scene – </a:t>
            </a:r>
            <a:r>
              <a:rPr lang="en-US" err="1"/>
              <a:t>MainCamera</a:t>
            </a:r>
            <a:r>
              <a:rPr lang="en-US"/>
              <a:t>, </a:t>
            </a:r>
            <a:r>
              <a:rPr lang="en-US" err="1"/>
              <a:t>ScreenSpace</a:t>
            </a:r>
            <a:r>
              <a:rPr lang="en-US"/>
              <a:t> canvas with “Rotate camera with…” text, </a:t>
            </a:r>
            <a:r>
              <a:rPr lang="en-US" err="1"/>
              <a:t>EventSystem</a:t>
            </a:r>
            <a:r>
              <a:rPr lang="en-US"/>
              <a:t> object.</a:t>
            </a:r>
          </a:p>
          <a:p>
            <a:pPr marL="0" indent="0">
              <a:buFontTx/>
              <a:buNone/>
            </a:pPr>
            <a:r>
              <a:rPr lang="en-US"/>
              <a:t> - Add </a:t>
            </a:r>
            <a:r>
              <a:rPr lang="en-US" err="1"/>
              <a:t>OVRCameraRig</a:t>
            </a:r>
            <a:r>
              <a:rPr lang="en-US"/>
              <a:t> with similar transform as the former camera.</a:t>
            </a:r>
          </a:p>
          <a:p>
            <a:pPr marL="0" indent="0">
              <a:buFontTx/>
              <a:buNone/>
            </a:pPr>
            <a:r>
              <a:rPr lang="en-US"/>
              <a:t> - Add </a:t>
            </a:r>
            <a:r>
              <a:rPr lang="en-US" err="1"/>
              <a:t>LocalAvatar</a:t>
            </a:r>
            <a:r>
              <a:rPr lang="en-US"/>
              <a:t> child checking “Start with Controllers” and unchecking “Enable Expressive”.</a:t>
            </a:r>
          </a:p>
          <a:p>
            <a:pPr marL="0" indent="0">
              <a:buFontTx/>
              <a:buNone/>
            </a:pPr>
            <a:r>
              <a:rPr lang="en-US"/>
              <a:t> - Test the </a:t>
            </a:r>
            <a:r>
              <a:rPr lang="en-US" err="1"/>
              <a:t>OVRCamera</a:t>
            </a:r>
            <a:r>
              <a:rPr lang="en-US"/>
              <a:t> rotation when running the game view and holding the Ctrl button.</a:t>
            </a:r>
          </a:p>
        </p:txBody>
      </p:sp>
      <p:sp>
        <p:nvSpPr>
          <p:cNvPr id="4" name="Slide Number Placeholder 3"/>
          <p:cNvSpPr>
            <a:spLocks noGrp="1"/>
          </p:cNvSpPr>
          <p:nvPr>
            <p:ph type="sldNum" sz="quarter" idx="5"/>
          </p:nvPr>
        </p:nvSpPr>
        <p:spPr/>
        <p:txBody>
          <a:bodyPr/>
          <a:lstStyle/>
          <a:p>
            <a:fld id="{A2736BCF-F98C-4EBD-A606-63F5DBA503F0}" type="slidenum">
              <a:rPr lang="en-US" smtClean="0"/>
              <a:t>14</a:t>
            </a:fld>
            <a:endParaRPr lang="en-US"/>
          </a:p>
        </p:txBody>
      </p:sp>
    </p:spTree>
    <p:extLst>
      <p:ext uri="{BB962C8B-B14F-4D97-AF65-F5344CB8AC3E}">
        <p14:creationId xmlns:p14="http://schemas.microsoft.com/office/powerpoint/2010/main" val="41178659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Make controllers interact with the video menu with laser pointer, taking the idea from </a:t>
            </a:r>
            <a:r>
              <a:rPr lang="en-US" err="1"/>
              <a:t>DebugUI</a:t>
            </a:r>
            <a:r>
              <a:rPr lang="en-US"/>
              <a:t> Oculus sample scene.</a:t>
            </a:r>
          </a:p>
          <a:p>
            <a:pPr marL="0" indent="0">
              <a:buFontTx/>
              <a:buNone/>
            </a:pPr>
            <a:r>
              <a:rPr lang="en-US"/>
              <a:t> - Instantiate </a:t>
            </a:r>
            <a:r>
              <a:rPr lang="en-US" err="1"/>
              <a:t>UIHelper</a:t>
            </a:r>
            <a:r>
              <a:rPr lang="en-US"/>
              <a:t> prefab in our scene initializing its fields and turning on the </a:t>
            </a:r>
            <a:r>
              <a:rPr lang="en-US" err="1"/>
              <a:t>LaserPointer</a:t>
            </a:r>
            <a:r>
              <a:rPr lang="en-US"/>
              <a:t> </a:t>
            </a:r>
            <a:r>
              <a:rPr lang="en-US" err="1"/>
              <a:t>LineRenderer</a:t>
            </a:r>
            <a:r>
              <a:rPr lang="en-US"/>
              <a:t> component.</a:t>
            </a:r>
          </a:p>
          <a:p>
            <a:pPr marL="0" indent="0">
              <a:buFontTx/>
              <a:buNone/>
            </a:pPr>
            <a:r>
              <a:rPr lang="en-US"/>
              <a:t> - Modify </a:t>
            </a:r>
            <a:r>
              <a:rPr lang="en-US" err="1"/>
              <a:t>MenuCanvas</a:t>
            </a:r>
            <a:r>
              <a:rPr lang="en-US"/>
              <a:t> element by adding </a:t>
            </a:r>
            <a:r>
              <a:rPr lang="en-US" err="1"/>
              <a:t>OvrRaycaster</a:t>
            </a:r>
            <a:r>
              <a:rPr lang="en-US"/>
              <a:t> script with initialized Pointer field and by setting </a:t>
            </a:r>
            <a:r>
              <a:rPr lang="en-US" err="1"/>
              <a:t>CenterEyeAnchor</a:t>
            </a:r>
            <a:r>
              <a:rPr lang="en-US"/>
              <a:t> as event camera.</a:t>
            </a:r>
          </a:p>
          <a:p>
            <a:pPr marL="0" indent="0">
              <a:buFontTx/>
              <a:buNone/>
            </a:pPr>
            <a:r>
              <a:rPr lang="en-US"/>
              <a:t> - Button click events should be initialized with appropriate </a:t>
            </a:r>
            <a:r>
              <a:rPr lang="en-US" err="1"/>
              <a:t>PlayPause</a:t>
            </a:r>
            <a:r>
              <a:rPr lang="en-US"/>
              <a:t> and Stop methods from </a:t>
            </a:r>
            <a:r>
              <a:rPr lang="en-US" err="1"/>
              <a:t>VideoPlayerController</a:t>
            </a:r>
            <a:r>
              <a:rPr lang="en-US"/>
              <a:t> script.</a:t>
            </a:r>
          </a:p>
          <a:p>
            <a:pPr marL="0" indent="0">
              <a:buFontTx/>
              <a:buNone/>
            </a:pPr>
            <a:r>
              <a:rPr lang="en-US"/>
              <a:t> - Slider value change event should be initialized with the appropriate method from </a:t>
            </a:r>
            <a:r>
              <a:rPr lang="en-US" err="1"/>
              <a:t>VideoMenuController</a:t>
            </a:r>
            <a:r>
              <a:rPr lang="en-US"/>
              <a:t> script.</a:t>
            </a:r>
          </a:p>
          <a:p>
            <a:pPr marL="0" indent="0">
              <a:buFontTx/>
              <a:buNone/>
            </a:pPr>
            <a:r>
              <a:rPr lang="en-US"/>
              <a:t> - Button Two of Oculus controllers should hide/show the video menu and the laser pointer.</a:t>
            </a:r>
          </a:p>
        </p:txBody>
      </p:sp>
      <p:sp>
        <p:nvSpPr>
          <p:cNvPr id="4" name="Slide Number Placeholder 3"/>
          <p:cNvSpPr>
            <a:spLocks noGrp="1"/>
          </p:cNvSpPr>
          <p:nvPr>
            <p:ph type="sldNum" sz="quarter" idx="5"/>
          </p:nvPr>
        </p:nvSpPr>
        <p:spPr/>
        <p:txBody>
          <a:bodyPr/>
          <a:lstStyle/>
          <a:p>
            <a:fld id="{A2736BCF-F98C-4EBD-A606-63F5DBA503F0}" type="slidenum">
              <a:rPr lang="en-US" smtClean="0"/>
              <a:t>15</a:t>
            </a:fld>
            <a:endParaRPr lang="en-US"/>
          </a:p>
        </p:txBody>
      </p:sp>
    </p:spTree>
    <p:extLst>
      <p:ext uri="{BB962C8B-B14F-4D97-AF65-F5344CB8AC3E}">
        <p14:creationId xmlns:p14="http://schemas.microsoft.com/office/powerpoint/2010/main" val="39560742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 - Build and deploy with and without the ADB.</a:t>
            </a:r>
          </a:p>
          <a:p>
            <a:pPr marL="0" indent="0">
              <a:buFontTx/>
              <a:buNone/>
            </a:pPr>
            <a:r>
              <a:rPr lang="en-US"/>
              <a:t> - Mention difference between Mono and IL2CPP.</a:t>
            </a:r>
          </a:p>
        </p:txBody>
      </p:sp>
      <p:sp>
        <p:nvSpPr>
          <p:cNvPr id="4" name="Slide Number Placeholder 3"/>
          <p:cNvSpPr>
            <a:spLocks noGrp="1"/>
          </p:cNvSpPr>
          <p:nvPr>
            <p:ph type="sldNum" sz="quarter" idx="5"/>
          </p:nvPr>
        </p:nvSpPr>
        <p:spPr/>
        <p:txBody>
          <a:bodyPr/>
          <a:lstStyle/>
          <a:p>
            <a:fld id="{A2736BCF-F98C-4EBD-A606-63F5DBA503F0}" type="slidenum">
              <a:rPr lang="en-US" smtClean="0"/>
              <a:t>16</a:t>
            </a:fld>
            <a:endParaRPr lang="en-US"/>
          </a:p>
        </p:txBody>
      </p:sp>
    </p:spTree>
    <p:extLst>
      <p:ext uri="{BB962C8B-B14F-4D97-AF65-F5344CB8AC3E}">
        <p14:creationId xmlns:p14="http://schemas.microsoft.com/office/powerpoint/2010/main" val="4872372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Show Unity profiler, </a:t>
            </a:r>
            <a:r>
              <a:rPr lang="en-US" dirty="0" err="1"/>
              <a:t>OvrMetricsTool</a:t>
            </a:r>
            <a:r>
              <a:rPr lang="en-US" dirty="0"/>
              <a:t>, logcat profiler.</a:t>
            </a:r>
          </a:p>
          <a:p>
            <a:pPr marL="171450" indent="-171450">
              <a:buFontTx/>
              <a:buChar char="-"/>
            </a:pPr>
            <a:r>
              <a:rPr lang="en-US" dirty="0"/>
              <a:t>Show </a:t>
            </a:r>
            <a:r>
              <a:rPr lang="en-US" dirty="0" err="1"/>
              <a:t>QualitySettings</a:t>
            </a:r>
            <a:r>
              <a:rPr lang="en-US" dirty="0"/>
              <a:t> Anti </a:t>
            </a:r>
            <a:r>
              <a:rPr lang="en-US" dirty="0" err="1"/>
              <a:t>Alising</a:t>
            </a:r>
            <a:r>
              <a:rPr lang="en-US" dirty="0"/>
              <a:t> and </a:t>
            </a:r>
            <a:r>
              <a:rPr lang="en-US" dirty="0" err="1"/>
              <a:t>OvrCameraRig</a:t>
            </a:r>
            <a:r>
              <a:rPr lang="en-US" dirty="0"/>
              <a:t> Render Scale.</a:t>
            </a:r>
          </a:p>
        </p:txBody>
      </p:sp>
      <p:sp>
        <p:nvSpPr>
          <p:cNvPr id="4" name="Slide Number Placeholder 3"/>
          <p:cNvSpPr>
            <a:spLocks noGrp="1"/>
          </p:cNvSpPr>
          <p:nvPr>
            <p:ph type="sldNum" sz="quarter" idx="5"/>
          </p:nvPr>
        </p:nvSpPr>
        <p:spPr/>
        <p:txBody>
          <a:bodyPr/>
          <a:lstStyle/>
          <a:p>
            <a:fld id="{A2736BCF-F98C-4EBD-A606-63F5DBA503F0}" type="slidenum">
              <a:rPr lang="en-US" smtClean="0"/>
              <a:t>17</a:t>
            </a:fld>
            <a:endParaRPr lang="en-US"/>
          </a:p>
        </p:txBody>
      </p:sp>
    </p:spTree>
    <p:extLst>
      <p:ext uri="{BB962C8B-B14F-4D97-AF65-F5344CB8AC3E}">
        <p14:creationId xmlns:p14="http://schemas.microsoft.com/office/powerpoint/2010/main" val="2985217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Explain what can be achieved with the current technologies.</a:t>
            </a:r>
          </a:p>
        </p:txBody>
      </p:sp>
      <p:sp>
        <p:nvSpPr>
          <p:cNvPr id="4" name="Slide Number Placeholder 3"/>
          <p:cNvSpPr>
            <a:spLocks noGrp="1"/>
          </p:cNvSpPr>
          <p:nvPr>
            <p:ph type="sldNum" sz="quarter" idx="5"/>
          </p:nvPr>
        </p:nvSpPr>
        <p:spPr/>
        <p:txBody>
          <a:bodyPr/>
          <a:lstStyle/>
          <a:p>
            <a:fld id="{A2736BCF-F98C-4EBD-A606-63F5DBA503F0}" type="slidenum">
              <a:rPr lang="en-US" smtClean="0"/>
              <a:t>18</a:t>
            </a:fld>
            <a:endParaRPr lang="en-US"/>
          </a:p>
        </p:txBody>
      </p:sp>
    </p:spTree>
    <p:extLst>
      <p:ext uri="{BB962C8B-B14F-4D97-AF65-F5344CB8AC3E}">
        <p14:creationId xmlns:p14="http://schemas.microsoft.com/office/powerpoint/2010/main" val="385333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AFFD14-7B69-4946-BAB8-3B1A6476F531}" type="slidenum">
              <a:rPr lang="en-US" smtClean="0"/>
              <a:t>19</a:t>
            </a:fld>
            <a:endParaRPr lang="en-US"/>
          </a:p>
        </p:txBody>
      </p:sp>
    </p:spTree>
    <p:extLst>
      <p:ext uri="{BB962C8B-B14F-4D97-AF65-F5344CB8AC3E}">
        <p14:creationId xmlns:p14="http://schemas.microsoft.com/office/powerpoint/2010/main" val="351376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VR already in business – engineering analyzing a 3D model in world scale</a:t>
            </a:r>
          </a:p>
        </p:txBody>
      </p:sp>
      <p:sp>
        <p:nvSpPr>
          <p:cNvPr id="4" name="Slide Number Placeholder 3"/>
          <p:cNvSpPr>
            <a:spLocks noGrp="1"/>
          </p:cNvSpPr>
          <p:nvPr>
            <p:ph type="sldNum" sz="quarter" idx="5"/>
          </p:nvPr>
        </p:nvSpPr>
        <p:spPr/>
        <p:txBody>
          <a:bodyPr/>
          <a:lstStyle/>
          <a:p>
            <a:fld id="{A2736BCF-F98C-4EBD-A606-63F5DBA503F0}" type="slidenum">
              <a:rPr lang="en-US" smtClean="0"/>
              <a:t>3</a:t>
            </a:fld>
            <a:endParaRPr lang="en-US"/>
          </a:p>
        </p:txBody>
      </p:sp>
    </p:spTree>
    <p:extLst>
      <p:ext uri="{BB962C8B-B14F-4D97-AF65-F5344CB8AC3E}">
        <p14:creationId xmlns:p14="http://schemas.microsoft.com/office/powerpoint/2010/main" val="3175837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VR in business – immersive collaborative design</a:t>
            </a:r>
          </a:p>
        </p:txBody>
      </p:sp>
      <p:sp>
        <p:nvSpPr>
          <p:cNvPr id="4" name="Slide Number Placeholder 3"/>
          <p:cNvSpPr>
            <a:spLocks noGrp="1"/>
          </p:cNvSpPr>
          <p:nvPr>
            <p:ph type="sldNum" sz="quarter" idx="5"/>
          </p:nvPr>
        </p:nvSpPr>
        <p:spPr/>
        <p:txBody>
          <a:bodyPr/>
          <a:lstStyle/>
          <a:p>
            <a:fld id="{A2736BCF-F98C-4EBD-A606-63F5DBA503F0}" type="slidenum">
              <a:rPr lang="en-US" smtClean="0"/>
              <a:t>4</a:t>
            </a:fld>
            <a:endParaRPr lang="en-US"/>
          </a:p>
        </p:txBody>
      </p:sp>
    </p:spTree>
    <p:extLst>
      <p:ext uri="{BB962C8B-B14F-4D97-AF65-F5344CB8AC3E}">
        <p14:creationId xmlns:p14="http://schemas.microsoft.com/office/powerpoint/2010/main" val="2315771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Projected market size</a:t>
            </a:r>
          </a:p>
          <a:p>
            <a:r>
              <a:rPr lang="en-US"/>
              <a:t>This is the cumulative size, including hardware, software and content</a:t>
            </a:r>
          </a:p>
        </p:txBody>
      </p:sp>
      <p:sp>
        <p:nvSpPr>
          <p:cNvPr id="4" name="Slide Number Placeholder 3"/>
          <p:cNvSpPr>
            <a:spLocks noGrp="1"/>
          </p:cNvSpPr>
          <p:nvPr>
            <p:ph type="sldNum" sz="quarter" idx="10"/>
          </p:nvPr>
        </p:nvSpPr>
        <p:spPr/>
        <p:txBody>
          <a:bodyPr/>
          <a:lstStyle/>
          <a:p>
            <a:fld id="{04D4FE79-0146-4AEC-A57F-8F89B6A3CA5F}" type="slidenum">
              <a:rPr lang="en-US" smtClean="0"/>
              <a:t>5</a:t>
            </a:fld>
            <a:endParaRPr lang="en-US"/>
          </a:p>
        </p:txBody>
      </p:sp>
    </p:spTree>
    <p:extLst>
      <p:ext uri="{BB962C8B-B14F-4D97-AF65-F5344CB8AC3E}">
        <p14:creationId xmlns:p14="http://schemas.microsoft.com/office/powerpoint/2010/main" val="3262575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Software is going to be 35 billion</a:t>
            </a:r>
          </a:p>
        </p:txBody>
      </p:sp>
      <p:sp>
        <p:nvSpPr>
          <p:cNvPr id="4" name="Slide Number Placeholder 3"/>
          <p:cNvSpPr>
            <a:spLocks noGrp="1"/>
          </p:cNvSpPr>
          <p:nvPr>
            <p:ph type="sldNum" sz="quarter" idx="10"/>
          </p:nvPr>
        </p:nvSpPr>
        <p:spPr/>
        <p:txBody>
          <a:bodyPr/>
          <a:lstStyle/>
          <a:p>
            <a:fld id="{04D4FE79-0146-4AEC-A57F-8F89B6A3CA5F}" type="slidenum">
              <a:rPr lang="en-US" smtClean="0"/>
              <a:t>6</a:t>
            </a:fld>
            <a:endParaRPr lang="en-US"/>
          </a:p>
        </p:txBody>
      </p:sp>
    </p:spTree>
    <p:extLst>
      <p:ext uri="{BB962C8B-B14F-4D97-AF65-F5344CB8AC3E}">
        <p14:creationId xmlns:p14="http://schemas.microsoft.com/office/powerpoint/2010/main" val="1779321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Realistic experiences</a:t>
            </a:r>
          </a:p>
          <a:p>
            <a:pPr marL="628650" lvl="1" indent="-171450">
              <a:buFontTx/>
              <a:buChar char="-"/>
            </a:pPr>
            <a:r>
              <a:rPr lang="en-US"/>
              <a:t>Stereoscopic 3D makes every VR experience realistic and memorable.</a:t>
            </a:r>
          </a:p>
          <a:p>
            <a:pPr marL="628650" lvl="1" indent="-171450">
              <a:buFontTx/>
              <a:buChar char="-"/>
            </a:pPr>
            <a:r>
              <a:rPr lang="en-US"/>
              <a:t>This greatly improves even simple business processes.</a:t>
            </a:r>
          </a:p>
          <a:p>
            <a:pPr marL="171450" lvl="0" indent="-171450">
              <a:buFontTx/>
              <a:buChar char="-"/>
            </a:pPr>
            <a:r>
              <a:rPr lang="en-US"/>
              <a:t>Uncharted territory</a:t>
            </a:r>
          </a:p>
          <a:p>
            <a:pPr marL="628650" lvl="1" indent="-171450">
              <a:buFontTx/>
              <a:buChar char="-"/>
            </a:pPr>
            <a:r>
              <a:rPr lang="en-US" sz="1200" b="0" i="0" kern="1200">
                <a:solidFill>
                  <a:schemeClr val="tx1"/>
                </a:solidFill>
                <a:effectLst/>
                <a:latin typeface="+mn-lt"/>
                <a:ea typeface="+mn-ea"/>
                <a:cs typeface="+mn-cs"/>
              </a:rPr>
              <a:t>VR is still in its infancy and is ideal for future-looking businesses to create competitive advantage.</a:t>
            </a:r>
          </a:p>
          <a:p>
            <a:pPr marL="171450" lvl="0" indent="-171450">
              <a:buFontTx/>
              <a:buChar char="-"/>
            </a:pPr>
            <a:r>
              <a:rPr lang="en-US" b="0" i="0" kern="1200">
                <a:solidFill>
                  <a:schemeClr val="tx1"/>
                </a:solidFill>
                <a:effectLst/>
                <a:latin typeface="+mn-lt"/>
                <a:ea typeface="+mn-ea"/>
                <a:cs typeface="+mn-cs"/>
              </a:rPr>
              <a:t>Engaging collaboration</a:t>
            </a:r>
          </a:p>
          <a:p>
            <a:pPr marL="628650" lvl="1" indent="-171450">
              <a:buFontTx/>
              <a:buChar char="-"/>
            </a:pPr>
            <a:r>
              <a:rPr lang="en-US"/>
              <a:t>Efficient teams are the most important asset of every business. VR takes collaboration to a whole new level.</a:t>
            </a:r>
          </a:p>
        </p:txBody>
      </p:sp>
      <p:sp>
        <p:nvSpPr>
          <p:cNvPr id="4" name="Slide Number Placeholder 3"/>
          <p:cNvSpPr>
            <a:spLocks noGrp="1"/>
          </p:cNvSpPr>
          <p:nvPr>
            <p:ph type="sldNum" sz="quarter" idx="5"/>
          </p:nvPr>
        </p:nvSpPr>
        <p:spPr/>
        <p:txBody>
          <a:bodyPr/>
          <a:lstStyle/>
          <a:p>
            <a:fld id="{A2736BCF-F98C-4EBD-A606-63F5DBA503F0}" type="slidenum">
              <a:rPr lang="en-US" smtClean="0"/>
              <a:t>7</a:t>
            </a:fld>
            <a:endParaRPr lang="en-US"/>
          </a:p>
        </p:txBody>
      </p:sp>
    </p:spTree>
    <p:extLst>
      <p:ext uri="{BB962C8B-B14F-4D97-AF65-F5344CB8AC3E}">
        <p14:creationId xmlns:p14="http://schemas.microsoft.com/office/powerpoint/2010/main" val="1650829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a:t>What is a VR application?</a:t>
            </a:r>
          </a:p>
          <a:p>
            <a:r>
              <a:rPr lang="en-US"/>
              <a:t>Regardless of whether this is a game or a business application, in its essence, every VR application is a 3D game. The gameplay depends on the target user but the development principles are the same. So, to develop a VR app we need a gaming engine. We picked Unity3D for many reasons, the most important ones being simplicity and true cross-platform support.</a:t>
            </a:r>
          </a:p>
        </p:txBody>
      </p:sp>
      <p:sp>
        <p:nvSpPr>
          <p:cNvPr id="4" name="Slide Number Placeholder 3"/>
          <p:cNvSpPr>
            <a:spLocks noGrp="1"/>
          </p:cNvSpPr>
          <p:nvPr>
            <p:ph type="sldNum" sz="quarter" idx="5"/>
          </p:nvPr>
        </p:nvSpPr>
        <p:spPr/>
        <p:txBody>
          <a:bodyPr/>
          <a:lstStyle/>
          <a:p>
            <a:fld id="{A2736BCF-F98C-4EBD-A606-63F5DBA503F0}" type="slidenum">
              <a:rPr lang="en-US" smtClean="0"/>
              <a:t>8</a:t>
            </a:fld>
            <a:endParaRPr lang="en-US"/>
          </a:p>
        </p:txBody>
      </p:sp>
    </p:spTree>
    <p:extLst>
      <p:ext uri="{BB962C8B-B14F-4D97-AF65-F5344CB8AC3E}">
        <p14:creationId xmlns:p14="http://schemas.microsoft.com/office/powerpoint/2010/main" val="1242516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Brief overview of Unity3D</a:t>
            </a:r>
          </a:p>
          <a:p>
            <a:pPr marL="171450" indent="-171450">
              <a:buFontTx/>
              <a:buChar char="-"/>
            </a:pPr>
            <a:r>
              <a:rPr lang="en-US"/>
              <a:t>A gaming engine and an IDE for creating, designing and scripting games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Truly cross-platform – supports any existing mobile, desktop and AR/VR device</a:t>
            </a:r>
          </a:p>
          <a:p>
            <a:pPr marL="171450" indent="-171450">
              <a:buFontTx/>
              <a:buChar char="-"/>
            </a:pPr>
            <a:r>
              <a:rPr lang="en-US"/>
              <a:t>Scripting language is C#</a:t>
            </a:r>
          </a:p>
          <a:p>
            <a:pPr marL="171450" indent="-171450">
              <a:buFontTx/>
              <a:buChar char="-"/>
            </a:pPr>
            <a:r>
              <a:rPr lang="en-US"/>
              <a:t>Continuously optimizing on performance, now on par with UE in many aspects</a:t>
            </a:r>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A2736BCF-F98C-4EBD-A606-63F5DBA503F0}" type="slidenum">
              <a:rPr lang="en-US" smtClean="0"/>
              <a:t>9</a:t>
            </a:fld>
            <a:endParaRPr lang="en-US"/>
          </a:p>
        </p:txBody>
      </p:sp>
    </p:spTree>
    <p:extLst>
      <p:ext uri="{BB962C8B-B14F-4D97-AF65-F5344CB8AC3E}">
        <p14:creationId xmlns:p14="http://schemas.microsoft.com/office/powerpoint/2010/main" val="2111397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Describe what is the application and the steps that we will go through. Explain how the project is structured and how it is intended to be used – each step has a separate scene that can be used if something goes wrong or the time is not enough. Define the flow of the workshop and how we will work in each step. The idea is to start a clean new scene and by following the steps that we will go through to come-up with the final version of the demo.</a:t>
            </a:r>
          </a:p>
        </p:txBody>
      </p:sp>
      <p:sp>
        <p:nvSpPr>
          <p:cNvPr id="4" name="Slide Number Placeholder 3"/>
          <p:cNvSpPr>
            <a:spLocks noGrp="1"/>
          </p:cNvSpPr>
          <p:nvPr>
            <p:ph type="sldNum" sz="quarter" idx="5"/>
          </p:nvPr>
        </p:nvSpPr>
        <p:spPr/>
        <p:txBody>
          <a:bodyPr/>
          <a:lstStyle/>
          <a:p>
            <a:fld id="{A2736BCF-F98C-4EBD-A606-63F5DBA503F0}" type="slidenum">
              <a:rPr lang="en-US" smtClean="0"/>
              <a:t>10</a:t>
            </a:fld>
            <a:endParaRPr lang="en-US"/>
          </a:p>
        </p:txBody>
      </p:sp>
    </p:spTree>
    <p:extLst>
      <p:ext uri="{BB962C8B-B14F-4D97-AF65-F5344CB8AC3E}">
        <p14:creationId xmlns:p14="http://schemas.microsoft.com/office/powerpoint/2010/main" val="4128575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10/10/2019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1">
    <p:spTree>
      <p:nvGrpSpPr>
        <p:cNvPr id="1" name=""/>
        <p:cNvGrpSpPr/>
        <p:nvPr/>
      </p:nvGrpSpPr>
      <p:grpSpPr>
        <a:xfrm>
          <a:off x="0" y="0"/>
          <a:ext cx="0" cy="0"/>
          <a:chOff x="0" y="0"/>
          <a:chExt cx="0" cy="0"/>
        </a:xfrm>
      </p:grpSpPr>
      <p:sp>
        <p:nvSpPr>
          <p:cNvPr id="4" name="Rectangle 3"/>
          <p:cNvSpPr/>
          <p:nvPr userDrawn="1"/>
        </p:nvSpPr>
        <p:spPr bwMode="auto">
          <a:xfrm>
            <a:off x="-29149" y="-109292"/>
            <a:ext cx="12192000" cy="6983491"/>
          </a:xfrm>
          <a:prstGeom prst="rect">
            <a:avLst/>
          </a:prstGeom>
          <a:solidFill>
            <a:schemeClr val="bg1"/>
          </a:solidFill>
          <a:ln w="12700"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noAutofit/>
          </a:bodyPr>
          <a:lstStyle/>
          <a:p>
            <a:pPr marL="0" marR="0" indent="0" algn="ctr" defTabSz="913852" rtl="0" eaLnBrk="1" fontAlgn="base" latinLnBrk="0" hangingPunct="1">
              <a:lnSpc>
                <a:spcPct val="100000"/>
              </a:lnSpc>
              <a:spcBef>
                <a:spcPct val="50000"/>
              </a:spcBef>
              <a:spcAft>
                <a:spcPct val="0"/>
              </a:spcAft>
              <a:buClrTx/>
              <a:buSzPct val="130000"/>
              <a:buFontTx/>
              <a:buNone/>
              <a:tabLst/>
            </a:pPr>
            <a:endParaRPr kumimoji="0" lang="en-US" sz="2398" b="0" i="1" u="none" strike="noStrike" cap="none" normalizeH="0" baseline="0">
              <a:ln>
                <a:noFill/>
              </a:ln>
              <a:solidFill>
                <a:schemeClr val="tx1"/>
              </a:solidFill>
              <a:effectLst/>
              <a:latin typeface="Arial" charset="0"/>
            </a:endParaRPr>
          </a:p>
        </p:txBody>
      </p:sp>
      <p:sp>
        <p:nvSpPr>
          <p:cNvPr id="2" name="Title 1"/>
          <p:cNvSpPr>
            <a:spLocks noGrp="1"/>
          </p:cNvSpPr>
          <p:nvPr>
            <p:ph type="title" hasCustomPrompt="1"/>
          </p:nvPr>
        </p:nvSpPr>
        <p:spPr>
          <a:xfrm>
            <a:off x="824431" y="1872353"/>
            <a:ext cx="6557300" cy="1200329"/>
          </a:xfrm>
          <a:prstGeom prst="rect">
            <a:avLst/>
          </a:prstGeom>
        </p:spPr>
        <p:txBody>
          <a:bodyPr anchor="t"/>
          <a:lstStyle>
            <a:lvl1pPr>
              <a:defRPr sz="3998" b="1">
                <a:solidFill>
                  <a:schemeClr val="tx1"/>
                </a:solidFill>
              </a:defRPr>
            </a:lvl1pPr>
          </a:lstStyle>
          <a:p>
            <a:r>
              <a:rPr lang="en-US"/>
              <a:t>Click to Edit Master Title Style</a:t>
            </a:r>
          </a:p>
        </p:txBody>
      </p:sp>
      <p:pic>
        <p:nvPicPr>
          <p:cNvPr id="10" name="Picture 9"/>
          <p:cNvPicPr>
            <a:picLocks noChangeAspect="1"/>
          </p:cNvPicPr>
          <p:nvPr userDrawn="1"/>
        </p:nvPicPr>
        <p:blipFill>
          <a:blip r:embed="rId2"/>
          <a:stretch>
            <a:fillRect/>
          </a:stretch>
        </p:blipFill>
        <p:spPr>
          <a:xfrm>
            <a:off x="239774" y="255590"/>
            <a:ext cx="2500966" cy="833439"/>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01698" y="3870649"/>
            <a:ext cx="7790304" cy="3003550"/>
          </a:xfrm>
          <a:prstGeom prst="rect">
            <a:avLst/>
          </a:prstGeom>
        </p:spPr>
      </p:pic>
    </p:spTree>
    <p:extLst>
      <p:ext uri="{BB962C8B-B14F-4D97-AF65-F5344CB8AC3E}">
        <p14:creationId xmlns:p14="http://schemas.microsoft.com/office/powerpoint/2010/main" val="1124137804"/>
      </p:ext>
    </p:extLst>
  </p:cSld>
  <p:clrMapOvr>
    <a:masterClrMapping/>
  </p:clrMapOvr>
  <p:extLst>
    <p:ext uri="{DCECCB84-F9BA-43D5-87BE-67443E8EF086}">
      <p15:sldGuideLst xmlns:p15="http://schemas.microsoft.com/office/powerpoint/2012/main">
        <p15:guide id="2" pos="573">
          <p15:clr>
            <a:srgbClr val="FBAE40"/>
          </p15:clr>
        </p15:guide>
        <p15:guide id="3" orient="horz" pos="116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10/10/2019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10/10/2019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10/10/2019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10/10/2019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10/10/2019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twitter.com/atanasovg" TargetMode="External"/><Relationship Id="rId7"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hyperlink" Target="https://twitter.com/ZapFanatic" TargetMode="External"/><Relationship Id="rId5" Type="http://schemas.openxmlformats.org/officeDocument/2006/relationships/hyperlink" Target="https://twitter.com/deyan_yosifov" TargetMode="External"/><Relationship Id="rId4" Type="http://schemas.openxmlformats.org/officeDocument/2006/relationships/hyperlink" Target="https://twitter.com/PanayotCankov"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88BE79F-D561-40EB-8824-AF94EC30E66E}"/>
              </a:ext>
            </a:extLst>
          </p:cNvPr>
          <p:cNvSpPr txBox="1">
            <a:spLocks/>
          </p:cNvSpPr>
          <p:nvPr/>
        </p:nvSpPr>
        <p:spPr>
          <a:xfrm>
            <a:off x="914398" y="1409049"/>
            <a:ext cx="10560910" cy="987922"/>
          </a:xfrm>
          <a:prstGeom prst="rect">
            <a:avLst/>
          </a:prstGeom>
        </p:spPr>
        <p:txBody>
          <a:bodyPr vert="horz" lIns="91440" tIns="45720" rIns="91440" bIns="45720" rtlCol="0" anchor="t">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a:solidFill>
                  <a:schemeClr val="tx1"/>
                </a:solidFill>
              </a:rPr>
              <a:t>Building Your First VR App</a:t>
            </a:r>
          </a:p>
        </p:txBody>
      </p:sp>
      <p:pic>
        <p:nvPicPr>
          <p:cNvPr id="4" name="Picture 3" descr="A close up of a logo&#10;&#10;Description automatically generated">
            <a:extLst>
              <a:ext uri="{FF2B5EF4-FFF2-40B4-BE49-F238E27FC236}">
                <a16:creationId xmlns:a16="http://schemas.microsoft.com/office/drawing/2014/main" id="{9714E5C8-6115-42A9-A12A-A07B326487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398" y="3054215"/>
            <a:ext cx="3034974" cy="2394736"/>
          </a:xfrm>
          <a:prstGeom prst="rect">
            <a:avLst/>
          </a:prstGeom>
        </p:spPr>
      </p:pic>
    </p:spTree>
    <p:extLst>
      <p:ext uri="{BB962C8B-B14F-4D97-AF65-F5344CB8AC3E}">
        <p14:creationId xmlns:p14="http://schemas.microsoft.com/office/powerpoint/2010/main" val="6771198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8362B9-1AC7-4B79-9DE6-12093E9885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0006" y="1917511"/>
            <a:ext cx="8461994" cy="4940489"/>
          </a:xfrm>
          <a:prstGeom prst="rect">
            <a:avLst/>
          </a:prstGeom>
        </p:spPr>
      </p:pic>
      <p:sp>
        <p:nvSpPr>
          <p:cNvPr id="9" name="Title 1">
            <a:extLst>
              <a:ext uri="{FF2B5EF4-FFF2-40B4-BE49-F238E27FC236}">
                <a16:creationId xmlns:a16="http://schemas.microsoft.com/office/drawing/2014/main" id="{157A1192-EDB5-4474-910C-A12D275D3732}"/>
              </a:ext>
            </a:extLst>
          </p:cNvPr>
          <p:cNvSpPr txBox="1">
            <a:spLocks/>
          </p:cNvSpPr>
          <p:nvPr/>
        </p:nvSpPr>
        <p:spPr>
          <a:xfrm>
            <a:off x="7549805" y="1042625"/>
            <a:ext cx="3410270" cy="950099"/>
          </a:xfrm>
          <a:prstGeom prst="rect">
            <a:avLst/>
          </a:prstGeom>
        </p:spPr>
        <p:txBody>
          <a:bodyPr vert="horz" lIns="91440" tIns="45720" rIns="91440" bIns="45720" rtlCol="0" anchor="t">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5400">
                <a:solidFill>
                  <a:schemeClr val="bg1"/>
                </a:solidFill>
              </a:rPr>
              <a:t>10 minutes</a:t>
            </a:r>
          </a:p>
        </p:txBody>
      </p:sp>
      <p:pic>
        <p:nvPicPr>
          <p:cNvPr id="3" name="Picture 2">
            <a:extLst>
              <a:ext uri="{FF2B5EF4-FFF2-40B4-BE49-F238E27FC236}">
                <a16:creationId xmlns:a16="http://schemas.microsoft.com/office/drawing/2014/main" id="{C6114397-F8F7-4CD2-B407-DBBEFFF02B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484" y="1156856"/>
            <a:ext cx="7230069" cy="2971185"/>
          </a:xfrm>
          <a:prstGeom prst="rect">
            <a:avLst/>
          </a:prstGeom>
        </p:spPr>
      </p:pic>
      <p:sp>
        <p:nvSpPr>
          <p:cNvPr id="7" name="Title 1">
            <a:extLst>
              <a:ext uri="{FF2B5EF4-FFF2-40B4-BE49-F238E27FC236}">
                <a16:creationId xmlns:a16="http://schemas.microsoft.com/office/drawing/2014/main" id="{2E5DA8AD-03C5-4886-9B01-38E39D0BD56E}"/>
              </a:ext>
            </a:extLst>
          </p:cNvPr>
          <p:cNvSpPr txBox="1">
            <a:spLocks/>
          </p:cNvSpPr>
          <p:nvPr/>
        </p:nvSpPr>
        <p:spPr>
          <a:xfrm>
            <a:off x="1132160" y="199366"/>
            <a:ext cx="7752532" cy="945619"/>
          </a:xfrm>
          <a:prstGeom prst="rect">
            <a:avLst/>
          </a:prstGeom>
        </p:spPr>
        <p:txBody>
          <a:bodyPr vert="horz" lIns="91440" tIns="45720" rIns="91440" bIns="45720" rtlCol="0" anchor="t">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a:solidFill>
                  <a:schemeClr val="bg1"/>
                </a:solidFill>
              </a:rPr>
              <a:t>Overview of the workshop</a:t>
            </a:r>
          </a:p>
        </p:txBody>
      </p:sp>
    </p:spTree>
    <p:extLst>
      <p:ext uri="{BB962C8B-B14F-4D97-AF65-F5344CB8AC3E}">
        <p14:creationId xmlns:p14="http://schemas.microsoft.com/office/powerpoint/2010/main" val="325537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E5DA8AD-03C5-4886-9B01-38E39D0BD56E}"/>
              </a:ext>
            </a:extLst>
          </p:cNvPr>
          <p:cNvSpPr txBox="1">
            <a:spLocks/>
          </p:cNvSpPr>
          <p:nvPr/>
        </p:nvSpPr>
        <p:spPr>
          <a:xfrm>
            <a:off x="1253870" y="0"/>
            <a:ext cx="8274404" cy="1084997"/>
          </a:xfrm>
          <a:prstGeom prst="rect">
            <a:avLst/>
          </a:prstGeom>
        </p:spPr>
        <p:txBody>
          <a:bodyPr vert="horz" lIns="91440" tIns="45720" rIns="91440" bIns="45720" rtlCol="0" anchor="t">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a:solidFill>
                  <a:schemeClr val="bg1"/>
                </a:solidFill>
              </a:rPr>
              <a:t>Setting-up the environment</a:t>
            </a:r>
          </a:p>
        </p:txBody>
      </p:sp>
      <p:sp>
        <p:nvSpPr>
          <p:cNvPr id="8" name="Title 1">
            <a:extLst>
              <a:ext uri="{FF2B5EF4-FFF2-40B4-BE49-F238E27FC236}">
                <a16:creationId xmlns:a16="http://schemas.microsoft.com/office/drawing/2014/main" id="{0C630F50-23F0-4705-BF48-53DDEDC56F56}"/>
              </a:ext>
            </a:extLst>
          </p:cNvPr>
          <p:cNvSpPr txBox="1">
            <a:spLocks/>
          </p:cNvSpPr>
          <p:nvPr/>
        </p:nvSpPr>
        <p:spPr>
          <a:xfrm>
            <a:off x="467401" y="0"/>
            <a:ext cx="786469" cy="950099"/>
          </a:xfrm>
          <a:prstGeom prst="rect">
            <a:avLst/>
          </a:prstGeom>
        </p:spPr>
        <p:txBody>
          <a:bodyPr vert="horz" lIns="91440" tIns="45720" rIns="91440" bIns="45720" rtlCol="0" anchor="t">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5400">
                <a:solidFill>
                  <a:schemeClr val="bg1"/>
                </a:solidFill>
              </a:rPr>
              <a:t>1.</a:t>
            </a:r>
          </a:p>
        </p:txBody>
      </p:sp>
      <p:sp>
        <p:nvSpPr>
          <p:cNvPr id="4" name="Title 1">
            <a:extLst>
              <a:ext uri="{FF2B5EF4-FFF2-40B4-BE49-F238E27FC236}">
                <a16:creationId xmlns:a16="http://schemas.microsoft.com/office/drawing/2014/main" id="{47A9FC8B-A6CF-485F-8AD6-2F62D90B6AEA}"/>
              </a:ext>
            </a:extLst>
          </p:cNvPr>
          <p:cNvSpPr txBox="1">
            <a:spLocks/>
          </p:cNvSpPr>
          <p:nvPr/>
        </p:nvSpPr>
        <p:spPr>
          <a:xfrm>
            <a:off x="6329631" y="1379812"/>
            <a:ext cx="4456201" cy="946447"/>
          </a:xfrm>
          <a:prstGeom prst="rect">
            <a:avLst/>
          </a:prstGeom>
        </p:spPr>
        <p:txBody>
          <a:bodyPr vert="horz" lIns="91440" tIns="45720" rIns="91440" bIns="45720" rtlCol="0" anchor="t">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bg-BG" sz="5400">
                <a:solidFill>
                  <a:schemeClr val="bg1"/>
                </a:solidFill>
              </a:rPr>
              <a:t>15</a:t>
            </a:r>
            <a:r>
              <a:rPr lang="en-US" sz="5400">
                <a:solidFill>
                  <a:schemeClr val="bg1"/>
                </a:solidFill>
              </a:rPr>
              <a:t> minutes</a:t>
            </a:r>
          </a:p>
        </p:txBody>
      </p:sp>
      <p:pic>
        <p:nvPicPr>
          <p:cNvPr id="3" name="Picture 2">
            <a:extLst>
              <a:ext uri="{FF2B5EF4-FFF2-40B4-BE49-F238E27FC236}">
                <a16:creationId xmlns:a16="http://schemas.microsoft.com/office/drawing/2014/main" id="{22D9B644-41D6-4662-A30D-7FEE3B8EF0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998" y="900752"/>
            <a:ext cx="5763972" cy="3405119"/>
          </a:xfrm>
          <a:prstGeom prst="rect">
            <a:avLst/>
          </a:prstGeom>
        </p:spPr>
      </p:pic>
      <p:pic>
        <p:nvPicPr>
          <p:cNvPr id="6" name="Picture 5">
            <a:extLst>
              <a:ext uri="{FF2B5EF4-FFF2-40B4-BE49-F238E27FC236}">
                <a16:creationId xmlns:a16="http://schemas.microsoft.com/office/drawing/2014/main" id="{0EFC6F8B-C365-4127-BAD0-D29223EE21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3840" y="4203511"/>
            <a:ext cx="5474687" cy="2545729"/>
          </a:xfrm>
          <a:prstGeom prst="rect">
            <a:avLst/>
          </a:prstGeom>
        </p:spPr>
      </p:pic>
      <p:pic>
        <p:nvPicPr>
          <p:cNvPr id="10" name="Picture 9">
            <a:extLst>
              <a:ext uri="{FF2B5EF4-FFF2-40B4-BE49-F238E27FC236}">
                <a16:creationId xmlns:a16="http://schemas.microsoft.com/office/drawing/2014/main" id="{6F1A251E-7E2B-4F96-BFA5-6972A89E91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8440" y="2897418"/>
            <a:ext cx="5474688" cy="2545730"/>
          </a:xfrm>
          <a:prstGeom prst="rect">
            <a:avLst/>
          </a:prstGeom>
        </p:spPr>
      </p:pic>
      <p:pic>
        <p:nvPicPr>
          <p:cNvPr id="12" name="Picture 11">
            <a:extLst>
              <a:ext uri="{FF2B5EF4-FFF2-40B4-BE49-F238E27FC236}">
                <a16:creationId xmlns:a16="http://schemas.microsoft.com/office/drawing/2014/main" id="{1FD39722-02A8-4151-AB59-59A59A6F01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28274" y="3654870"/>
            <a:ext cx="2663726" cy="3203130"/>
          </a:xfrm>
          <a:prstGeom prst="rect">
            <a:avLst/>
          </a:prstGeom>
        </p:spPr>
      </p:pic>
    </p:spTree>
    <p:extLst>
      <p:ext uri="{BB962C8B-B14F-4D97-AF65-F5344CB8AC3E}">
        <p14:creationId xmlns:p14="http://schemas.microsoft.com/office/powerpoint/2010/main" val="1443607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E5DA8AD-03C5-4886-9B01-38E39D0BD56E}"/>
              </a:ext>
            </a:extLst>
          </p:cNvPr>
          <p:cNvSpPr txBox="1">
            <a:spLocks/>
          </p:cNvSpPr>
          <p:nvPr/>
        </p:nvSpPr>
        <p:spPr>
          <a:xfrm>
            <a:off x="1015035" y="-58514"/>
            <a:ext cx="8274404" cy="1030917"/>
          </a:xfrm>
          <a:prstGeom prst="rect">
            <a:avLst/>
          </a:prstGeom>
        </p:spPr>
        <p:txBody>
          <a:bodyPr vert="horz" lIns="91440" tIns="45720" rIns="91440" bIns="45720" rtlCol="0" anchor="t">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a:solidFill>
                  <a:schemeClr val="bg1"/>
                </a:solidFill>
              </a:rPr>
              <a:t>Setting-up the video screen</a:t>
            </a:r>
          </a:p>
        </p:txBody>
      </p:sp>
      <p:sp>
        <p:nvSpPr>
          <p:cNvPr id="8" name="Title 1">
            <a:extLst>
              <a:ext uri="{FF2B5EF4-FFF2-40B4-BE49-F238E27FC236}">
                <a16:creationId xmlns:a16="http://schemas.microsoft.com/office/drawing/2014/main" id="{0C630F50-23F0-4705-BF48-53DDEDC56F56}"/>
              </a:ext>
            </a:extLst>
          </p:cNvPr>
          <p:cNvSpPr txBox="1">
            <a:spLocks/>
          </p:cNvSpPr>
          <p:nvPr/>
        </p:nvSpPr>
        <p:spPr>
          <a:xfrm>
            <a:off x="228566" y="-58514"/>
            <a:ext cx="786469" cy="950099"/>
          </a:xfrm>
          <a:prstGeom prst="rect">
            <a:avLst/>
          </a:prstGeom>
        </p:spPr>
        <p:txBody>
          <a:bodyPr vert="horz" lIns="91440" tIns="45720" rIns="91440" bIns="45720" rtlCol="0" anchor="t">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bg-BG" sz="5400">
                <a:solidFill>
                  <a:schemeClr val="bg1"/>
                </a:solidFill>
              </a:rPr>
              <a:t>2</a:t>
            </a:r>
            <a:r>
              <a:rPr lang="en-US" sz="5400">
                <a:solidFill>
                  <a:schemeClr val="bg1"/>
                </a:solidFill>
              </a:rPr>
              <a:t>.</a:t>
            </a:r>
          </a:p>
        </p:txBody>
      </p:sp>
      <p:sp>
        <p:nvSpPr>
          <p:cNvPr id="4" name="Title 1">
            <a:extLst>
              <a:ext uri="{FF2B5EF4-FFF2-40B4-BE49-F238E27FC236}">
                <a16:creationId xmlns:a16="http://schemas.microsoft.com/office/drawing/2014/main" id="{47A9FC8B-A6CF-485F-8AD6-2F62D90B6AEA}"/>
              </a:ext>
            </a:extLst>
          </p:cNvPr>
          <p:cNvSpPr txBox="1">
            <a:spLocks/>
          </p:cNvSpPr>
          <p:nvPr/>
        </p:nvSpPr>
        <p:spPr>
          <a:xfrm>
            <a:off x="8374142" y="836131"/>
            <a:ext cx="3340806" cy="950099"/>
          </a:xfrm>
          <a:prstGeom prst="rect">
            <a:avLst/>
          </a:prstGeom>
        </p:spPr>
        <p:txBody>
          <a:bodyPr vert="horz" lIns="91440" tIns="45720" rIns="91440" bIns="45720" rtlCol="0" anchor="t">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5400">
                <a:solidFill>
                  <a:schemeClr val="bg1"/>
                </a:solidFill>
              </a:rPr>
              <a:t>20 minutes</a:t>
            </a:r>
          </a:p>
        </p:txBody>
      </p:sp>
      <p:pic>
        <p:nvPicPr>
          <p:cNvPr id="3" name="Picture 2">
            <a:extLst>
              <a:ext uri="{FF2B5EF4-FFF2-40B4-BE49-F238E27FC236}">
                <a16:creationId xmlns:a16="http://schemas.microsoft.com/office/drawing/2014/main" id="{320B9FBA-47AB-472E-B61A-7D0EB459F4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415" y="891585"/>
            <a:ext cx="7845808" cy="5192971"/>
          </a:xfrm>
          <a:prstGeom prst="rect">
            <a:avLst/>
          </a:prstGeom>
        </p:spPr>
      </p:pic>
      <p:pic>
        <p:nvPicPr>
          <p:cNvPr id="6" name="Picture 5">
            <a:extLst>
              <a:ext uri="{FF2B5EF4-FFF2-40B4-BE49-F238E27FC236}">
                <a16:creationId xmlns:a16="http://schemas.microsoft.com/office/drawing/2014/main" id="{17504FF7-968C-495C-B2A1-EC4735C436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3236" y="1786230"/>
            <a:ext cx="4308764" cy="5089445"/>
          </a:xfrm>
          <a:prstGeom prst="rect">
            <a:avLst/>
          </a:prstGeom>
        </p:spPr>
      </p:pic>
    </p:spTree>
    <p:extLst>
      <p:ext uri="{BB962C8B-B14F-4D97-AF65-F5344CB8AC3E}">
        <p14:creationId xmlns:p14="http://schemas.microsoft.com/office/powerpoint/2010/main" val="4288605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E5DA8AD-03C5-4886-9B01-38E39D0BD56E}"/>
              </a:ext>
            </a:extLst>
          </p:cNvPr>
          <p:cNvSpPr txBox="1">
            <a:spLocks/>
          </p:cNvSpPr>
          <p:nvPr/>
        </p:nvSpPr>
        <p:spPr>
          <a:xfrm>
            <a:off x="864908" y="0"/>
            <a:ext cx="8490631" cy="1030917"/>
          </a:xfrm>
          <a:prstGeom prst="rect">
            <a:avLst/>
          </a:prstGeom>
        </p:spPr>
        <p:txBody>
          <a:bodyPr vert="horz" lIns="91440" tIns="45720" rIns="91440" bIns="45720" rtlCol="0" anchor="t">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a:solidFill>
                  <a:schemeClr val="bg1"/>
                </a:solidFill>
              </a:rPr>
              <a:t>Setting-up the video player UI</a:t>
            </a:r>
          </a:p>
        </p:txBody>
      </p:sp>
      <p:sp>
        <p:nvSpPr>
          <p:cNvPr id="8" name="Title 1">
            <a:extLst>
              <a:ext uri="{FF2B5EF4-FFF2-40B4-BE49-F238E27FC236}">
                <a16:creationId xmlns:a16="http://schemas.microsoft.com/office/drawing/2014/main" id="{0C630F50-23F0-4705-BF48-53DDEDC56F56}"/>
              </a:ext>
            </a:extLst>
          </p:cNvPr>
          <p:cNvSpPr txBox="1">
            <a:spLocks/>
          </p:cNvSpPr>
          <p:nvPr/>
        </p:nvSpPr>
        <p:spPr>
          <a:xfrm>
            <a:off x="78440" y="0"/>
            <a:ext cx="786469" cy="950099"/>
          </a:xfrm>
          <a:prstGeom prst="rect">
            <a:avLst/>
          </a:prstGeom>
        </p:spPr>
        <p:txBody>
          <a:bodyPr vert="horz" lIns="91440" tIns="45720" rIns="91440" bIns="45720" rtlCol="0" anchor="t">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5400">
                <a:solidFill>
                  <a:schemeClr val="bg1"/>
                </a:solidFill>
              </a:rPr>
              <a:t>3.</a:t>
            </a:r>
          </a:p>
        </p:txBody>
      </p:sp>
      <p:sp>
        <p:nvSpPr>
          <p:cNvPr id="4" name="Title 1">
            <a:extLst>
              <a:ext uri="{FF2B5EF4-FFF2-40B4-BE49-F238E27FC236}">
                <a16:creationId xmlns:a16="http://schemas.microsoft.com/office/drawing/2014/main" id="{47A9FC8B-A6CF-485F-8AD6-2F62D90B6AEA}"/>
              </a:ext>
            </a:extLst>
          </p:cNvPr>
          <p:cNvSpPr txBox="1">
            <a:spLocks/>
          </p:cNvSpPr>
          <p:nvPr/>
        </p:nvSpPr>
        <p:spPr>
          <a:xfrm>
            <a:off x="8103462" y="704012"/>
            <a:ext cx="3476664" cy="950099"/>
          </a:xfrm>
          <a:prstGeom prst="rect">
            <a:avLst/>
          </a:prstGeom>
        </p:spPr>
        <p:txBody>
          <a:bodyPr vert="horz" lIns="91440" tIns="45720" rIns="91440" bIns="45720" rtlCol="0" anchor="t">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5400">
                <a:solidFill>
                  <a:schemeClr val="bg1"/>
                </a:solidFill>
              </a:rPr>
              <a:t>3</a:t>
            </a:r>
            <a:r>
              <a:rPr lang="bg-BG" sz="5400">
                <a:solidFill>
                  <a:schemeClr val="bg1"/>
                </a:solidFill>
              </a:rPr>
              <a:t>5</a:t>
            </a:r>
            <a:r>
              <a:rPr lang="en-US" sz="5400">
                <a:solidFill>
                  <a:schemeClr val="bg1"/>
                </a:solidFill>
              </a:rPr>
              <a:t> minutes</a:t>
            </a:r>
          </a:p>
        </p:txBody>
      </p:sp>
      <p:pic>
        <p:nvPicPr>
          <p:cNvPr id="3" name="Picture 2">
            <a:extLst>
              <a:ext uri="{FF2B5EF4-FFF2-40B4-BE49-F238E27FC236}">
                <a16:creationId xmlns:a16="http://schemas.microsoft.com/office/drawing/2014/main" id="{9153E03A-CF36-446E-8A9E-D9A4C1A29D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583" y="853496"/>
            <a:ext cx="2548489" cy="5649662"/>
          </a:xfrm>
          <a:prstGeom prst="rect">
            <a:avLst/>
          </a:prstGeom>
        </p:spPr>
      </p:pic>
      <p:pic>
        <p:nvPicPr>
          <p:cNvPr id="12" name="Picture 11">
            <a:extLst>
              <a:ext uri="{FF2B5EF4-FFF2-40B4-BE49-F238E27FC236}">
                <a16:creationId xmlns:a16="http://schemas.microsoft.com/office/drawing/2014/main" id="{D4DDCD23-5177-4A23-AD97-CFDCF3225E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83087" y="1973176"/>
            <a:ext cx="2508913" cy="4884824"/>
          </a:xfrm>
          <a:prstGeom prst="rect">
            <a:avLst/>
          </a:prstGeom>
        </p:spPr>
      </p:pic>
      <p:pic>
        <p:nvPicPr>
          <p:cNvPr id="6" name="Picture 5">
            <a:extLst>
              <a:ext uri="{FF2B5EF4-FFF2-40B4-BE49-F238E27FC236}">
                <a16:creationId xmlns:a16="http://schemas.microsoft.com/office/drawing/2014/main" id="{F7025635-C484-4223-BF54-E6BEF001F6D6}"/>
              </a:ext>
            </a:extLst>
          </p:cNvPr>
          <p:cNvPicPr>
            <a:picLocks noChangeAspect="1"/>
          </p:cNvPicPr>
          <p:nvPr/>
        </p:nvPicPr>
        <p:blipFill rotWithShape="1">
          <a:blip r:embed="rId5">
            <a:extLst>
              <a:ext uri="{28A0092B-C50C-407E-A947-70E740481C1C}">
                <a14:useLocalDpi xmlns:a14="http://schemas.microsoft.com/office/drawing/2010/main" val="0"/>
              </a:ext>
            </a:extLst>
          </a:blip>
          <a:srcRect b="3536"/>
          <a:stretch/>
        </p:blipFill>
        <p:spPr>
          <a:xfrm>
            <a:off x="1976214" y="1514901"/>
            <a:ext cx="7135579" cy="2763672"/>
          </a:xfrm>
          <a:prstGeom prst="rect">
            <a:avLst/>
          </a:prstGeom>
        </p:spPr>
      </p:pic>
      <p:pic>
        <p:nvPicPr>
          <p:cNvPr id="10" name="Picture 9">
            <a:extLst>
              <a:ext uri="{FF2B5EF4-FFF2-40B4-BE49-F238E27FC236}">
                <a16:creationId xmlns:a16="http://schemas.microsoft.com/office/drawing/2014/main" id="{A3C95D31-FB4E-470C-B78C-7CCF4F07E9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91544" y="3848942"/>
            <a:ext cx="2894857" cy="2594908"/>
          </a:xfrm>
          <a:prstGeom prst="rect">
            <a:avLst/>
          </a:prstGeom>
        </p:spPr>
      </p:pic>
    </p:spTree>
    <p:extLst>
      <p:ext uri="{BB962C8B-B14F-4D97-AF65-F5344CB8AC3E}">
        <p14:creationId xmlns:p14="http://schemas.microsoft.com/office/powerpoint/2010/main" val="3051312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E5DA8AD-03C5-4886-9B01-38E39D0BD56E}"/>
              </a:ext>
            </a:extLst>
          </p:cNvPr>
          <p:cNvSpPr txBox="1">
            <a:spLocks/>
          </p:cNvSpPr>
          <p:nvPr/>
        </p:nvSpPr>
        <p:spPr>
          <a:xfrm>
            <a:off x="864908" y="0"/>
            <a:ext cx="10592387" cy="1030918"/>
          </a:xfrm>
          <a:prstGeom prst="rect">
            <a:avLst/>
          </a:prstGeom>
        </p:spPr>
        <p:txBody>
          <a:bodyPr vert="horz" lIns="91440" tIns="45720" rIns="91440" bIns="45720" rtlCol="0" anchor="t">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a:solidFill>
                  <a:schemeClr val="bg1"/>
                </a:solidFill>
              </a:rPr>
              <a:t>Add OVR camera and local avatar</a:t>
            </a:r>
          </a:p>
        </p:txBody>
      </p:sp>
      <p:sp>
        <p:nvSpPr>
          <p:cNvPr id="8" name="Title 1">
            <a:extLst>
              <a:ext uri="{FF2B5EF4-FFF2-40B4-BE49-F238E27FC236}">
                <a16:creationId xmlns:a16="http://schemas.microsoft.com/office/drawing/2014/main" id="{0C630F50-23F0-4705-BF48-53DDEDC56F56}"/>
              </a:ext>
            </a:extLst>
          </p:cNvPr>
          <p:cNvSpPr txBox="1">
            <a:spLocks/>
          </p:cNvSpPr>
          <p:nvPr/>
        </p:nvSpPr>
        <p:spPr>
          <a:xfrm>
            <a:off x="78440" y="0"/>
            <a:ext cx="786469" cy="950099"/>
          </a:xfrm>
          <a:prstGeom prst="rect">
            <a:avLst/>
          </a:prstGeom>
        </p:spPr>
        <p:txBody>
          <a:bodyPr vert="horz" lIns="91440" tIns="45720" rIns="91440" bIns="45720" rtlCol="0" anchor="t">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5400">
                <a:solidFill>
                  <a:schemeClr val="bg1"/>
                </a:solidFill>
              </a:rPr>
              <a:t>4.</a:t>
            </a:r>
          </a:p>
        </p:txBody>
      </p:sp>
      <p:sp>
        <p:nvSpPr>
          <p:cNvPr id="4" name="Title 1">
            <a:extLst>
              <a:ext uri="{FF2B5EF4-FFF2-40B4-BE49-F238E27FC236}">
                <a16:creationId xmlns:a16="http://schemas.microsoft.com/office/drawing/2014/main" id="{47A9FC8B-A6CF-485F-8AD6-2F62D90B6AEA}"/>
              </a:ext>
            </a:extLst>
          </p:cNvPr>
          <p:cNvSpPr txBox="1">
            <a:spLocks/>
          </p:cNvSpPr>
          <p:nvPr/>
        </p:nvSpPr>
        <p:spPr>
          <a:xfrm>
            <a:off x="8042046" y="950099"/>
            <a:ext cx="3415249" cy="950099"/>
          </a:xfrm>
          <a:prstGeom prst="rect">
            <a:avLst/>
          </a:prstGeom>
        </p:spPr>
        <p:txBody>
          <a:bodyPr vert="horz" lIns="91440" tIns="45720" rIns="91440" bIns="45720" rtlCol="0" anchor="t">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5400">
                <a:solidFill>
                  <a:schemeClr val="bg1"/>
                </a:solidFill>
              </a:rPr>
              <a:t>10 minutes</a:t>
            </a:r>
          </a:p>
        </p:txBody>
      </p:sp>
      <p:pic>
        <p:nvPicPr>
          <p:cNvPr id="3" name="Picture 2">
            <a:extLst>
              <a:ext uri="{FF2B5EF4-FFF2-40B4-BE49-F238E27FC236}">
                <a16:creationId xmlns:a16="http://schemas.microsoft.com/office/drawing/2014/main" id="{D505450A-F249-4CE7-B7EA-72CD036B5A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198" y="1233074"/>
            <a:ext cx="7428155" cy="2581476"/>
          </a:xfrm>
          <a:prstGeom prst="rect">
            <a:avLst/>
          </a:prstGeom>
        </p:spPr>
      </p:pic>
      <p:pic>
        <p:nvPicPr>
          <p:cNvPr id="6" name="Picture 5">
            <a:extLst>
              <a:ext uri="{FF2B5EF4-FFF2-40B4-BE49-F238E27FC236}">
                <a16:creationId xmlns:a16="http://schemas.microsoft.com/office/drawing/2014/main" id="{AE86148F-1256-4E32-9BC5-7EA685DF02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0866" y="2796013"/>
            <a:ext cx="6801134" cy="4061988"/>
          </a:xfrm>
          <a:prstGeom prst="rect">
            <a:avLst/>
          </a:prstGeom>
        </p:spPr>
      </p:pic>
    </p:spTree>
    <p:extLst>
      <p:ext uri="{BB962C8B-B14F-4D97-AF65-F5344CB8AC3E}">
        <p14:creationId xmlns:p14="http://schemas.microsoft.com/office/powerpoint/2010/main" val="2721811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E5DA8AD-03C5-4886-9B01-38E39D0BD56E}"/>
              </a:ext>
            </a:extLst>
          </p:cNvPr>
          <p:cNvSpPr txBox="1">
            <a:spLocks/>
          </p:cNvSpPr>
          <p:nvPr/>
        </p:nvSpPr>
        <p:spPr>
          <a:xfrm>
            <a:off x="867287" y="0"/>
            <a:ext cx="9890768" cy="871775"/>
          </a:xfrm>
          <a:prstGeom prst="rect">
            <a:avLst/>
          </a:prstGeom>
        </p:spPr>
        <p:txBody>
          <a:bodyPr vert="horz" lIns="91440" tIns="45720" rIns="91440" bIns="45720" rtlCol="0" anchor="t">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a:solidFill>
                  <a:schemeClr val="bg1"/>
                </a:solidFill>
              </a:rPr>
              <a:t>Oculus controllers interactions</a:t>
            </a:r>
          </a:p>
        </p:txBody>
      </p:sp>
      <p:sp>
        <p:nvSpPr>
          <p:cNvPr id="8" name="Title 1">
            <a:extLst>
              <a:ext uri="{FF2B5EF4-FFF2-40B4-BE49-F238E27FC236}">
                <a16:creationId xmlns:a16="http://schemas.microsoft.com/office/drawing/2014/main" id="{0C630F50-23F0-4705-BF48-53DDEDC56F56}"/>
              </a:ext>
            </a:extLst>
          </p:cNvPr>
          <p:cNvSpPr txBox="1">
            <a:spLocks/>
          </p:cNvSpPr>
          <p:nvPr/>
        </p:nvSpPr>
        <p:spPr>
          <a:xfrm>
            <a:off x="80819" y="0"/>
            <a:ext cx="786469" cy="950099"/>
          </a:xfrm>
          <a:prstGeom prst="rect">
            <a:avLst/>
          </a:prstGeom>
        </p:spPr>
        <p:txBody>
          <a:bodyPr vert="horz" lIns="91440" tIns="45720" rIns="91440" bIns="45720" rtlCol="0" anchor="t">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5400">
                <a:solidFill>
                  <a:schemeClr val="bg1"/>
                </a:solidFill>
              </a:rPr>
              <a:t>5.</a:t>
            </a:r>
          </a:p>
        </p:txBody>
      </p:sp>
      <p:sp>
        <p:nvSpPr>
          <p:cNvPr id="4" name="Title 1">
            <a:extLst>
              <a:ext uri="{FF2B5EF4-FFF2-40B4-BE49-F238E27FC236}">
                <a16:creationId xmlns:a16="http://schemas.microsoft.com/office/drawing/2014/main" id="{47A9FC8B-A6CF-485F-8AD6-2F62D90B6AEA}"/>
              </a:ext>
            </a:extLst>
          </p:cNvPr>
          <p:cNvSpPr txBox="1">
            <a:spLocks/>
          </p:cNvSpPr>
          <p:nvPr/>
        </p:nvSpPr>
        <p:spPr>
          <a:xfrm>
            <a:off x="7904361" y="795575"/>
            <a:ext cx="3899711" cy="950099"/>
          </a:xfrm>
          <a:prstGeom prst="rect">
            <a:avLst/>
          </a:prstGeom>
        </p:spPr>
        <p:txBody>
          <a:bodyPr vert="horz" lIns="91440" tIns="45720" rIns="91440" bIns="45720" rtlCol="0" anchor="t">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5400">
                <a:solidFill>
                  <a:schemeClr val="bg1"/>
                </a:solidFill>
              </a:rPr>
              <a:t>25 minutes</a:t>
            </a:r>
          </a:p>
        </p:txBody>
      </p:sp>
      <p:pic>
        <p:nvPicPr>
          <p:cNvPr id="3" name="Picture 2">
            <a:extLst>
              <a:ext uri="{FF2B5EF4-FFF2-40B4-BE49-F238E27FC236}">
                <a16:creationId xmlns:a16="http://schemas.microsoft.com/office/drawing/2014/main" id="{DFB5DF70-A78D-4A52-9DB1-A139AB62C9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458" y="1434397"/>
            <a:ext cx="4989394" cy="4989394"/>
          </a:xfrm>
          <a:prstGeom prst="rect">
            <a:avLst/>
          </a:prstGeom>
        </p:spPr>
      </p:pic>
      <p:pic>
        <p:nvPicPr>
          <p:cNvPr id="14" name="Picture 13">
            <a:extLst>
              <a:ext uri="{FF2B5EF4-FFF2-40B4-BE49-F238E27FC236}">
                <a16:creationId xmlns:a16="http://schemas.microsoft.com/office/drawing/2014/main" id="{FBCEDB53-3A1C-479B-A4B3-469B55BE49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4434" y="1890491"/>
            <a:ext cx="5393450" cy="2198503"/>
          </a:xfrm>
          <a:prstGeom prst="rect">
            <a:avLst/>
          </a:prstGeom>
        </p:spPr>
      </p:pic>
      <p:pic>
        <p:nvPicPr>
          <p:cNvPr id="6" name="Picture 5">
            <a:extLst>
              <a:ext uri="{FF2B5EF4-FFF2-40B4-BE49-F238E27FC236}">
                <a16:creationId xmlns:a16="http://schemas.microsoft.com/office/drawing/2014/main" id="{EADE06E7-D804-4667-8FDF-96C761D23B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7075" y="3760559"/>
            <a:ext cx="7025188" cy="2408228"/>
          </a:xfrm>
          <a:prstGeom prst="rect">
            <a:avLst/>
          </a:prstGeom>
        </p:spPr>
      </p:pic>
    </p:spTree>
    <p:extLst>
      <p:ext uri="{BB962C8B-B14F-4D97-AF65-F5344CB8AC3E}">
        <p14:creationId xmlns:p14="http://schemas.microsoft.com/office/powerpoint/2010/main" val="2652765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E5DA8AD-03C5-4886-9B01-38E39D0BD56E}"/>
              </a:ext>
            </a:extLst>
          </p:cNvPr>
          <p:cNvSpPr txBox="1">
            <a:spLocks/>
          </p:cNvSpPr>
          <p:nvPr/>
        </p:nvSpPr>
        <p:spPr>
          <a:xfrm>
            <a:off x="136478" y="88710"/>
            <a:ext cx="11102453" cy="1003111"/>
          </a:xfrm>
          <a:prstGeom prst="rect">
            <a:avLst/>
          </a:prstGeom>
        </p:spPr>
        <p:txBody>
          <a:bodyPr vert="horz" lIns="91440" tIns="45720" rIns="91440" bIns="45720" rtlCol="0" anchor="t">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a:solidFill>
                  <a:schemeClr val="bg1"/>
                </a:solidFill>
              </a:rPr>
              <a:t>Build, deploy and test on a real device. </a:t>
            </a:r>
          </a:p>
        </p:txBody>
      </p:sp>
      <p:sp>
        <p:nvSpPr>
          <p:cNvPr id="4" name="Title 1">
            <a:extLst>
              <a:ext uri="{FF2B5EF4-FFF2-40B4-BE49-F238E27FC236}">
                <a16:creationId xmlns:a16="http://schemas.microsoft.com/office/drawing/2014/main" id="{47A9FC8B-A6CF-485F-8AD6-2F62D90B6AEA}"/>
              </a:ext>
            </a:extLst>
          </p:cNvPr>
          <p:cNvSpPr txBox="1">
            <a:spLocks/>
          </p:cNvSpPr>
          <p:nvPr/>
        </p:nvSpPr>
        <p:spPr>
          <a:xfrm>
            <a:off x="7815617" y="878267"/>
            <a:ext cx="4456201" cy="950099"/>
          </a:xfrm>
          <a:prstGeom prst="rect">
            <a:avLst/>
          </a:prstGeom>
        </p:spPr>
        <p:txBody>
          <a:bodyPr vert="horz" lIns="91440" tIns="45720" rIns="91440" bIns="45720" rtlCol="0" anchor="t">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5400">
                <a:solidFill>
                  <a:schemeClr val="bg1"/>
                </a:solidFill>
              </a:rPr>
              <a:t>20 minutes</a:t>
            </a:r>
          </a:p>
        </p:txBody>
      </p:sp>
      <p:pic>
        <p:nvPicPr>
          <p:cNvPr id="3" name="Picture 2">
            <a:extLst>
              <a:ext uri="{FF2B5EF4-FFF2-40B4-BE49-F238E27FC236}">
                <a16:creationId xmlns:a16="http://schemas.microsoft.com/office/drawing/2014/main" id="{E6524D4C-88A9-4C66-B780-CE06909706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488" y="1399880"/>
            <a:ext cx="4529513" cy="4351078"/>
          </a:xfrm>
          <a:prstGeom prst="rect">
            <a:avLst/>
          </a:prstGeom>
        </p:spPr>
      </p:pic>
      <p:pic>
        <p:nvPicPr>
          <p:cNvPr id="6" name="Picture 5">
            <a:extLst>
              <a:ext uri="{FF2B5EF4-FFF2-40B4-BE49-F238E27FC236}">
                <a16:creationId xmlns:a16="http://schemas.microsoft.com/office/drawing/2014/main" id="{507071C8-C72F-4DAF-849E-D4E830074D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1810" y="1963812"/>
            <a:ext cx="4596626" cy="3264156"/>
          </a:xfrm>
          <a:prstGeom prst="rect">
            <a:avLst/>
          </a:prstGeom>
        </p:spPr>
      </p:pic>
      <p:pic>
        <p:nvPicPr>
          <p:cNvPr id="10" name="Picture 9">
            <a:extLst>
              <a:ext uri="{FF2B5EF4-FFF2-40B4-BE49-F238E27FC236}">
                <a16:creationId xmlns:a16="http://schemas.microsoft.com/office/drawing/2014/main" id="{4E54D621-893F-43CB-8042-61DF054223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9946" y="2791082"/>
            <a:ext cx="4092054" cy="4066918"/>
          </a:xfrm>
          <a:prstGeom prst="rect">
            <a:avLst/>
          </a:prstGeom>
        </p:spPr>
      </p:pic>
    </p:spTree>
    <p:extLst>
      <p:ext uri="{BB962C8B-B14F-4D97-AF65-F5344CB8AC3E}">
        <p14:creationId xmlns:p14="http://schemas.microsoft.com/office/powerpoint/2010/main" val="2903121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E5DA8AD-03C5-4886-9B01-38E39D0BD56E}"/>
              </a:ext>
            </a:extLst>
          </p:cNvPr>
          <p:cNvSpPr txBox="1">
            <a:spLocks/>
          </p:cNvSpPr>
          <p:nvPr/>
        </p:nvSpPr>
        <p:spPr>
          <a:xfrm>
            <a:off x="138545" y="0"/>
            <a:ext cx="11191164" cy="1030917"/>
          </a:xfrm>
          <a:prstGeom prst="rect">
            <a:avLst/>
          </a:prstGeom>
        </p:spPr>
        <p:txBody>
          <a:bodyPr vert="horz" lIns="91440" tIns="45720" rIns="91440" bIns="45720" rtlCol="0" anchor="t">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a:solidFill>
                  <a:schemeClr val="bg1"/>
                </a:solidFill>
              </a:rPr>
              <a:t>Fine-tune for performance and quality</a:t>
            </a:r>
          </a:p>
        </p:txBody>
      </p:sp>
      <p:sp>
        <p:nvSpPr>
          <p:cNvPr id="4" name="Title 1">
            <a:extLst>
              <a:ext uri="{FF2B5EF4-FFF2-40B4-BE49-F238E27FC236}">
                <a16:creationId xmlns:a16="http://schemas.microsoft.com/office/drawing/2014/main" id="{47A9FC8B-A6CF-485F-8AD6-2F62D90B6AEA}"/>
              </a:ext>
            </a:extLst>
          </p:cNvPr>
          <p:cNvSpPr txBox="1">
            <a:spLocks/>
          </p:cNvSpPr>
          <p:nvPr/>
        </p:nvSpPr>
        <p:spPr>
          <a:xfrm>
            <a:off x="8368149" y="621659"/>
            <a:ext cx="3364792" cy="950099"/>
          </a:xfrm>
          <a:prstGeom prst="rect">
            <a:avLst/>
          </a:prstGeom>
        </p:spPr>
        <p:txBody>
          <a:bodyPr vert="horz" lIns="91440" tIns="45720" rIns="91440" bIns="45720" rtlCol="0" anchor="t">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5400" dirty="0">
                <a:solidFill>
                  <a:schemeClr val="bg1"/>
                </a:solidFill>
              </a:rPr>
              <a:t>15 minutes</a:t>
            </a:r>
          </a:p>
        </p:txBody>
      </p:sp>
      <p:pic>
        <p:nvPicPr>
          <p:cNvPr id="3" name="Picture 2">
            <a:extLst>
              <a:ext uri="{FF2B5EF4-FFF2-40B4-BE49-F238E27FC236}">
                <a16:creationId xmlns:a16="http://schemas.microsoft.com/office/drawing/2014/main" id="{14BCB210-EF7F-4D64-9284-0F5B218A8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591" y="1003203"/>
            <a:ext cx="4900745" cy="3226451"/>
          </a:xfrm>
          <a:prstGeom prst="rect">
            <a:avLst/>
          </a:prstGeom>
        </p:spPr>
      </p:pic>
      <p:pic>
        <p:nvPicPr>
          <p:cNvPr id="10" name="Picture 9">
            <a:extLst>
              <a:ext uri="{FF2B5EF4-FFF2-40B4-BE49-F238E27FC236}">
                <a16:creationId xmlns:a16="http://schemas.microsoft.com/office/drawing/2014/main" id="{D48254C8-FDFB-4A4B-B88E-212C8A0CE8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6136" y="1465654"/>
            <a:ext cx="5119893" cy="2421283"/>
          </a:xfrm>
          <a:prstGeom prst="rect">
            <a:avLst/>
          </a:prstGeom>
        </p:spPr>
      </p:pic>
      <p:pic>
        <p:nvPicPr>
          <p:cNvPr id="6" name="Picture 5">
            <a:extLst>
              <a:ext uri="{FF2B5EF4-FFF2-40B4-BE49-F238E27FC236}">
                <a16:creationId xmlns:a16="http://schemas.microsoft.com/office/drawing/2014/main" id="{C73A00B2-9A36-495D-ADE7-E83FD3BFAB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5362" y="2044555"/>
            <a:ext cx="4514047" cy="2143463"/>
          </a:xfrm>
          <a:prstGeom prst="rect">
            <a:avLst/>
          </a:prstGeom>
        </p:spPr>
      </p:pic>
      <p:pic>
        <p:nvPicPr>
          <p:cNvPr id="9" name="Picture 8">
            <a:extLst>
              <a:ext uri="{FF2B5EF4-FFF2-40B4-BE49-F238E27FC236}">
                <a16:creationId xmlns:a16="http://schemas.microsoft.com/office/drawing/2014/main" id="{2AF1512B-22F5-4360-BC29-27E6B549FE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2087" y="3565467"/>
            <a:ext cx="2936559" cy="2964633"/>
          </a:xfrm>
          <a:prstGeom prst="rect">
            <a:avLst/>
          </a:prstGeom>
        </p:spPr>
      </p:pic>
      <p:pic>
        <p:nvPicPr>
          <p:cNvPr id="5" name="Picture 4">
            <a:extLst>
              <a:ext uri="{FF2B5EF4-FFF2-40B4-BE49-F238E27FC236}">
                <a16:creationId xmlns:a16="http://schemas.microsoft.com/office/drawing/2014/main" id="{C325BABC-90F6-498E-9C0E-D070302F1D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55002" y="4045216"/>
            <a:ext cx="3476847" cy="2727068"/>
          </a:xfrm>
          <a:prstGeom prst="rect">
            <a:avLst/>
          </a:prstGeom>
        </p:spPr>
      </p:pic>
    </p:spTree>
    <p:extLst>
      <p:ext uri="{BB962C8B-B14F-4D97-AF65-F5344CB8AC3E}">
        <p14:creationId xmlns:p14="http://schemas.microsoft.com/office/powerpoint/2010/main" val="987984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E5DA8AD-03C5-4886-9B01-38E39D0BD56E}"/>
              </a:ext>
            </a:extLst>
          </p:cNvPr>
          <p:cNvSpPr txBox="1">
            <a:spLocks/>
          </p:cNvSpPr>
          <p:nvPr/>
        </p:nvSpPr>
        <p:spPr>
          <a:xfrm>
            <a:off x="201775" y="71336"/>
            <a:ext cx="11568546" cy="950099"/>
          </a:xfrm>
          <a:prstGeom prst="rect">
            <a:avLst/>
          </a:prstGeom>
        </p:spPr>
        <p:txBody>
          <a:bodyPr vert="horz" lIns="91440" tIns="45720" rIns="91440" bIns="45720" rtlCol="0" anchor="t">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a:solidFill>
                  <a:schemeClr val="bg1"/>
                </a:solidFill>
              </a:rPr>
              <a:t>What’s next – Multiplayer, Avatars, VoIP</a:t>
            </a:r>
          </a:p>
        </p:txBody>
      </p:sp>
      <p:sp>
        <p:nvSpPr>
          <p:cNvPr id="4" name="Title 1">
            <a:extLst>
              <a:ext uri="{FF2B5EF4-FFF2-40B4-BE49-F238E27FC236}">
                <a16:creationId xmlns:a16="http://schemas.microsoft.com/office/drawing/2014/main" id="{47A9FC8B-A6CF-485F-8AD6-2F62D90B6AEA}"/>
              </a:ext>
            </a:extLst>
          </p:cNvPr>
          <p:cNvSpPr txBox="1">
            <a:spLocks/>
          </p:cNvSpPr>
          <p:nvPr/>
        </p:nvSpPr>
        <p:spPr>
          <a:xfrm>
            <a:off x="7796157" y="1021435"/>
            <a:ext cx="4074684" cy="950099"/>
          </a:xfrm>
          <a:prstGeom prst="rect">
            <a:avLst/>
          </a:prstGeom>
        </p:spPr>
        <p:txBody>
          <a:bodyPr vert="horz" lIns="91440" tIns="45720" rIns="91440" bIns="45720" rtlCol="0" anchor="t">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5400">
                <a:solidFill>
                  <a:schemeClr val="bg1"/>
                </a:solidFill>
              </a:rPr>
              <a:t>10 minutes</a:t>
            </a:r>
          </a:p>
        </p:txBody>
      </p:sp>
      <p:pic>
        <p:nvPicPr>
          <p:cNvPr id="3" name="Picture 2">
            <a:extLst>
              <a:ext uri="{FF2B5EF4-FFF2-40B4-BE49-F238E27FC236}">
                <a16:creationId xmlns:a16="http://schemas.microsoft.com/office/drawing/2014/main" id="{508ECF9C-8BCC-4C60-B357-3BE115A44FF9}"/>
              </a:ext>
            </a:extLst>
          </p:cNvPr>
          <p:cNvPicPr>
            <a:picLocks noChangeAspect="1"/>
          </p:cNvPicPr>
          <p:nvPr/>
        </p:nvPicPr>
        <p:blipFill rotWithShape="1">
          <a:blip r:embed="rId3">
            <a:extLst>
              <a:ext uri="{28A0092B-C50C-407E-A947-70E740481C1C}">
                <a14:useLocalDpi xmlns:a14="http://schemas.microsoft.com/office/drawing/2010/main" val="0"/>
              </a:ext>
            </a:extLst>
          </a:blip>
          <a:srcRect t="25721" r="1474"/>
          <a:stretch/>
        </p:blipFill>
        <p:spPr>
          <a:xfrm>
            <a:off x="506401" y="1264595"/>
            <a:ext cx="6756918" cy="5094052"/>
          </a:xfrm>
          <a:prstGeom prst="rect">
            <a:avLst/>
          </a:prstGeom>
        </p:spPr>
      </p:pic>
    </p:spTree>
    <p:extLst>
      <p:ext uri="{BB962C8B-B14F-4D97-AF65-F5344CB8AC3E}">
        <p14:creationId xmlns:p14="http://schemas.microsoft.com/office/powerpoint/2010/main" val="3064064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2049FC7-0D04-417F-ACD4-5529EDED5F2F}"/>
              </a:ext>
            </a:extLst>
          </p:cNvPr>
          <p:cNvSpPr txBox="1">
            <a:spLocks/>
          </p:cNvSpPr>
          <p:nvPr/>
        </p:nvSpPr>
        <p:spPr>
          <a:xfrm>
            <a:off x="481014" y="327025"/>
            <a:ext cx="5167311" cy="1946274"/>
          </a:xfrm>
          <a:prstGeom prst="rect">
            <a:avLst/>
          </a:prstGeom>
        </p:spPr>
        <p:txBody>
          <a:bodyPr vert="horz" lIns="91440" tIns="45720" rIns="91440" bIns="45720" rtlCol="0" anchor="b">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3600" b="1">
                <a:solidFill>
                  <a:schemeClr val="tx1"/>
                </a:solidFill>
                <a:latin typeface="+mj-lt"/>
                <a:ea typeface="+mj-ea"/>
                <a:cs typeface="+mj-cs"/>
              </a:rPr>
              <a:t>Thank YOU!</a:t>
            </a:r>
          </a:p>
        </p:txBody>
      </p:sp>
      <p:sp>
        <p:nvSpPr>
          <p:cNvPr id="8" name="Rectangle 7">
            <a:extLst>
              <a:ext uri="{FF2B5EF4-FFF2-40B4-BE49-F238E27FC236}">
                <a16:creationId xmlns:a16="http://schemas.microsoft.com/office/drawing/2014/main" id="{CA8003AA-4C59-4B3E-9B20-67AD1E07E27D}"/>
              </a:ext>
            </a:extLst>
          </p:cNvPr>
          <p:cNvSpPr/>
          <p:nvPr/>
        </p:nvSpPr>
        <p:spPr>
          <a:xfrm>
            <a:off x="481015" y="2614613"/>
            <a:ext cx="5014622" cy="1946275"/>
          </a:xfrm>
          <a:prstGeom prst="rect">
            <a:avLst/>
          </a:prstGeom>
        </p:spPr>
        <p:txBody>
          <a:bodyPr vert="horz" lIns="91440" tIns="45720" rIns="91440" bIns="45720" rtlCol="0">
            <a:normAutofit/>
          </a:bodyPr>
          <a:lstStyle/>
          <a:p>
            <a:pPr indent="-228600">
              <a:lnSpc>
                <a:spcPct val="90000"/>
              </a:lnSpc>
              <a:spcBef>
                <a:spcPts val="900"/>
              </a:spcBef>
              <a:buClr>
                <a:srgbClr val="5CE500"/>
              </a:buClr>
              <a:buFont typeface="Arial" panose="020B0604020202020204" pitchFamily="34" charset="0"/>
              <a:buChar char="•"/>
            </a:pPr>
            <a:r>
              <a:rPr lang="en-US" sz="2400" b="1"/>
              <a:t>Georgi Atanasov </a:t>
            </a:r>
            <a:r>
              <a:rPr lang="en-US" sz="2400"/>
              <a:t>| </a:t>
            </a:r>
            <a:r>
              <a:rPr lang="en-US" sz="2400">
                <a:hlinkClick r:id="rId3"/>
              </a:rPr>
              <a:t>@</a:t>
            </a:r>
            <a:r>
              <a:rPr lang="en-US" sz="2400" err="1">
                <a:hlinkClick r:id="rId3"/>
              </a:rPr>
              <a:t>atanasovg</a:t>
            </a:r>
            <a:endParaRPr lang="en-US" sz="2400"/>
          </a:p>
          <a:p>
            <a:pPr indent="-228600">
              <a:lnSpc>
                <a:spcPct val="90000"/>
              </a:lnSpc>
              <a:spcBef>
                <a:spcPts val="900"/>
              </a:spcBef>
              <a:buClr>
                <a:srgbClr val="5CE500"/>
              </a:buClr>
              <a:buFont typeface="Arial" panose="020B0604020202020204" pitchFamily="34" charset="0"/>
              <a:buChar char="•"/>
            </a:pPr>
            <a:r>
              <a:rPr lang="en-US" sz="2400" b="1"/>
              <a:t>Panayot Cankov</a:t>
            </a:r>
            <a:r>
              <a:rPr lang="en-US" sz="2400"/>
              <a:t> | </a:t>
            </a:r>
            <a:r>
              <a:rPr lang="en-US" sz="2400">
                <a:hlinkClick r:id="rId4"/>
              </a:rPr>
              <a:t>@</a:t>
            </a:r>
            <a:r>
              <a:rPr lang="en-US" sz="2400" err="1">
                <a:hlinkClick r:id="rId4"/>
              </a:rPr>
              <a:t>PanayotCankov</a:t>
            </a:r>
            <a:endParaRPr lang="en-US" sz="2400"/>
          </a:p>
          <a:p>
            <a:pPr indent="-228600">
              <a:lnSpc>
                <a:spcPct val="90000"/>
              </a:lnSpc>
              <a:spcBef>
                <a:spcPts val="900"/>
              </a:spcBef>
              <a:buClr>
                <a:srgbClr val="5CE500"/>
              </a:buClr>
              <a:buFont typeface="Arial" panose="020B0604020202020204" pitchFamily="34" charset="0"/>
              <a:buChar char="•"/>
            </a:pPr>
            <a:r>
              <a:rPr lang="en-US" sz="2400" b="1"/>
              <a:t>Deyan Yosifov </a:t>
            </a:r>
            <a:r>
              <a:rPr lang="en-US" sz="2400"/>
              <a:t>| </a:t>
            </a:r>
            <a:r>
              <a:rPr lang="en-US" sz="2400">
                <a:hlinkClick r:id="rId5"/>
              </a:rPr>
              <a:t>@</a:t>
            </a:r>
            <a:r>
              <a:rPr lang="en-US" sz="2400" err="1">
                <a:hlinkClick r:id="rId5"/>
              </a:rPr>
              <a:t>deyan_yosifov</a:t>
            </a:r>
            <a:endParaRPr lang="en-US" sz="2400"/>
          </a:p>
          <a:p>
            <a:pPr indent="-228600">
              <a:lnSpc>
                <a:spcPct val="90000"/>
              </a:lnSpc>
              <a:spcBef>
                <a:spcPts val="900"/>
              </a:spcBef>
              <a:buClr>
                <a:srgbClr val="5CE500"/>
              </a:buClr>
              <a:buFont typeface="Arial" panose="020B0604020202020204" pitchFamily="34" charset="0"/>
              <a:buChar char="•"/>
            </a:pPr>
            <a:r>
              <a:rPr lang="en-US" sz="2400" b="1"/>
              <a:t>Hristo Zaprianov </a:t>
            </a:r>
            <a:r>
              <a:rPr lang="en-US" sz="2400"/>
              <a:t>| </a:t>
            </a:r>
            <a:r>
              <a:rPr lang="en-US" sz="2400">
                <a:hlinkClick r:id="rId6"/>
              </a:rPr>
              <a:t>@</a:t>
            </a:r>
            <a:r>
              <a:rPr lang="en-US" sz="2400" err="1">
                <a:hlinkClick r:id="rId6"/>
              </a:rPr>
              <a:t>ZapFanatic</a:t>
            </a:r>
            <a:endParaRPr lang="en-US" sz="2400"/>
          </a:p>
        </p:txBody>
      </p:sp>
      <p:pic>
        <p:nvPicPr>
          <p:cNvPr id="4" name="Picture 3" descr="A picture containing building, indoor&#10;&#10;Description automatically generated">
            <a:extLst>
              <a:ext uri="{FF2B5EF4-FFF2-40B4-BE49-F238E27FC236}">
                <a16:creationId xmlns:a16="http://schemas.microsoft.com/office/drawing/2014/main" id="{481385B9-DC96-442E-B5E2-3B54823DFF1C}"/>
              </a:ext>
            </a:extLst>
          </p:cNvPr>
          <p:cNvPicPr>
            <a:picLocks noChangeAspect="1"/>
          </p:cNvPicPr>
          <p:nvPr/>
        </p:nvPicPr>
        <p:blipFill rotWithShape="1">
          <a:blip r:embed="rId7">
            <a:extLst>
              <a:ext uri="{28A0092B-C50C-407E-A947-70E740481C1C}">
                <a14:useLocalDpi xmlns:a14="http://schemas.microsoft.com/office/drawing/2010/main" val="0"/>
              </a:ext>
            </a:extLst>
          </a:blip>
          <a:srcRect l="23256" r="23661"/>
          <a:stretch/>
        </p:blipFill>
        <p:spPr>
          <a:xfrm>
            <a:off x="4987636" y="1"/>
            <a:ext cx="7204364" cy="6856412"/>
          </a:xfrm>
          <a:custGeom>
            <a:avLst/>
            <a:gdLst>
              <a:gd name="connsiteX0" fmla="*/ 0 w 6470464"/>
              <a:gd name="connsiteY0" fmla="*/ 0 h 6856412"/>
              <a:gd name="connsiteX1" fmla="*/ 6470464 w 6470464"/>
              <a:gd name="connsiteY1" fmla="*/ 0 h 6856412"/>
              <a:gd name="connsiteX2" fmla="*/ 6470464 w 6470464"/>
              <a:gd name="connsiteY2" fmla="*/ 6856412 h 6856412"/>
              <a:gd name="connsiteX3" fmla="*/ 753 w 6470464"/>
              <a:gd name="connsiteY3" fmla="*/ 6856412 h 6856412"/>
              <a:gd name="connsiteX4" fmla="*/ 83736 w 6470464"/>
              <a:gd name="connsiteY4" fmla="*/ 6682434 h 6856412"/>
              <a:gd name="connsiteX5" fmla="*/ 777103 w 6470464"/>
              <a:gd name="connsiteY5" fmla="*/ 3428997 h 6856412"/>
              <a:gd name="connsiteX6" fmla="*/ 83736 w 6470464"/>
              <a:gd name="connsiteY6" fmla="*/ 175558 h 685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0464" h="6856412">
                <a:moveTo>
                  <a:pt x="0" y="0"/>
                </a:moveTo>
                <a:lnTo>
                  <a:pt x="6470464" y="0"/>
                </a:lnTo>
                <a:lnTo>
                  <a:pt x="6470464" y="6856412"/>
                </a:lnTo>
                <a:lnTo>
                  <a:pt x="753" y="6856412"/>
                </a:lnTo>
                <a:lnTo>
                  <a:pt x="83736" y="6682434"/>
                </a:lnTo>
                <a:cubicBezTo>
                  <a:pt x="534353" y="5654674"/>
                  <a:pt x="777103" y="4561946"/>
                  <a:pt x="777103" y="3428997"/>
                </a:cubicBezTo>
                <a:cubicBezTo>
                  <a:pt x="777103" y="2296047"/>
                  <a:pt x="534353" y="1203318"/>
                  <a:pt x="83736" y="175558"/>
                </a:cubicBezTo>
                <a:close/>
              </a:path>
            </a:pathLst>
          </a:custGeom>
        </p:spPr>
      </p:pic>
    </p:spTree>
    <p:extLst>
      <p:ext uri="{BB962C8B-B14F-4D97-AF65-F5344CB8AC3E}">
        <p14:creationId xmlns:p14="http://schemas.microsoft.com/office/powerpoint/2010/main" val="3549516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1392BB-652F-470E-B8A2-52938602FE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4481" y="-1"/>
            <a:ext cx="3927519" cy="6858000"/>
          </a:xfrm>
          <a:prstGeom prst="rect">
            <a:avLst/>
          </a:prstGeom>
        </p:spPr>
      </p:pic>
      <p:pic>
        <p:nvPicPr>
          <p:cNvPr id="6" name="Picture 5">
            <a:extLst>
              <a:ext uri="{FF2B5EF4-FFF2-40B4-BE49-F238E27FC236}">
                <a16:creationId xmlns:a16="http://schemas.microsoft.com/office/drawing/2014/main" id="{FCF3FC22-54E3-4A83-A880-DA2ADE0515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40549"/>
            <a:ext cx="7939537" cy="4329529"/>
          </a:xfrm>
          <a:prstGeom prst="rect">
            <a:avLst/>
          </a:prstGeom>
        </p:spPr>
      </p:pic>
      <p:sp>
        <p:nvSpPr>
          <p:cNvPr id="4" name="Title 1">
            <a:extLst>
              <a:ext uri="{FF2B5EF4-FFF2-40B4-BE49-F238E27FC236}">
                <a16:creationId xmlns:a16="http://schemas.microsoft.com/office/drawing/2014/main" id="{7D0B975F-382F-4ACB-8534-09C8D2872954}"/>
              </a:ext>
            </a:extLst>
          </p:cNvPr>
          <p:cNvSpPr txBox="1">
            <a:spLocks/>
          </p:cNvSpPr>
          <p:nvPr/>
        </p:nvSpPr>
        <p:spPr>
          <a:xfrm>
            <a:off x="815545" y="276313"/>
            <a:ext cx="7123992" cy="987922"/>
          </a:xfrm>
          <a:prstGeom prst="rect">
            <a:avLst/>
          </a:prstGeom>
        </p:spPr>
        <p:txBody>
          <a:bodyPr vert="horz" lIns="91440" tIns="45720" rIns="91440" bIns="45720" rtlCol="0" anchor="t">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a:solidFill>
                  <a:schemeClr val="tx1"/>
                </a:solidFill>
              </a:rPr>
              <a:t>What is Virtual Reality?</a:t>
            </a:r>
          </a:p>
        </p:txBody>
      </p:sp>
    </p:spTree>
    <p:extLst>
      <p:ext uri="{BB962C8B-B14F-4D97-AF65-F5344CB8AC3E}">
        <p14:creationId xmlns:p14="http://schemas.microsoft.com/office/powerpoint/2010/main" val="1157680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erson standing next to a microscope&#10;&#10;Description automatically generated">
            <a:extLst>
              <a:ext uri="{FF2B5EF4-FFF2-40B4-BE49-F238E27FC236}">
                <a16:creationId xmlns:a16="http://schemas.microsoft.com/office/drawing/2014/main" id="{88E4C900-AC0C-4223-BF54-EB4351A373D6}"/>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17" name="Rectangle 16">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301529A8-B0B5-4F4F-A523-0925C8335DC4}"/>
              </a:ext>
            </a:extLst>
          </p:cNvPr>
          <p:cNvSpPr txBox="1">
            <a:spLocks/>
          </p:cNvSpPr>
          <p:nvPr/>
        </p:nvSpPr>
        <p:spPr>
          <a:xfrm>
            <a:off x="523875" y="5317240"/>
            <a:ext cx="11210925" cy="744836"/>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Bef>
                <a:spcPct val="0"/>
              </a:spcBef>
              <a:spcAft>
                <a:spcPts val="600"/>
              </a:spcAft>
            </a:pPr>
            <a:r>
              <a:rPr lang="en-US" sz="3600">
                <a:solidFill>
                  <a:schemeClr val="tx1">
                    <a:lumMod val="85000"/>
                    <a:lumOff val="15000"/>
                  </a:schemeClr>
                </a:solidFill>
                <a:latin typeface="+mj-lt"/>
                <a:ea typeface="+mj-ea"/>
                <a:cs typeface="+mj-cs"/>
              </a:rPr>
              <a:t>VR for Business – 3D model viewing</a:t>
            </a:r>
          </a:p>
        </p:txBody>
      </p:sp>
      <p:cxnSp>
        <p:nvCxnSpPr>
          <p:cNvPr id="19" name="Straight Connector 18">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7614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indoor, man, person, wall&#10;&#10;Description automatically generated">
            <a:extLst>
              <a:ext uri="{FF2B5EF4-FFF2-40B4-BE49-F238E27FC236}">
                <a16:creationId xmlns:a16="http://schemas.microsoft.com/office/drawing/2014/main" id="{8141C8A1-4B43-4CC4-8D4E-05E33CC06EDD}"/>
              </a:ext>
            </a:extLst>
          </p:cNvPr>
          <p:cNvPicPr>
            <a:picLocks noChangeAspect="1"/>
          </p:cNvPicPr>
          <p:nvPr/>
        </p:nvPicPr>
        <p:blipFill rotWithShape="1">
          <a:blip r:embed="rId3">
            <a:extLst>
              <a:ext uri="{28A0092B-C50C-407E-A947-70E740481C1C}">
                <a14:useLocalDpi xmlns:a14="http://schemas.microsoft.com/office/drawing/2010/main" val="0"/>
              </a:ext>
            </a:extLst>
          </a:blip>
          <a:srcRect l="1333"/>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6E25EB5B-CBC4-409D-AE59-FB5BFF8AF37B}"/>
              </a:ext>
            </a:extLst>
          </p:cNvPr>
          <p:cNvSpPr txBox="1">
            <a:spLocks/>
          </p:cNvSpPr>
          <p:nvPr/>
        </p:nvSpPr>
        <p:spPr>
          <a:xfrm>
            <a:off x="523875" y="5317240"/>
            <a:ext cx="11210925" cy="744836"/>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Bef>
                <a:spcPct val="0"/>
              </a:spcBef>
              <a:spcAft>
                <a:spcPts val="600"/>
              </a:spcAft>
            </a:pPr>
            <a:r>
              <a:rPr lang="en-US" sz="3600">
                <a:solidFill>
                  <a:schemeClr val="tx1">
                    <a:lumMod val="85000"/>
                    <a:lumOff val="15000"/>
                  </a:schemeClr>
                </a:solidFill>
                <a:latin typeface="+mj-lt"/>
                <a:ea typeface="+mj-ea"/>
                <a:cs typeface="+mj-cs"/>
              </a:rPr>
              <a:t>VR for Business – immersive 3D design</a:t>
            </a:r>
          </a:p>
        </p:txBody>
      </p:sp>
      <p:cxnSp>
        <p:nvCxnSpPr>
          <p:cNvPr id="13" name="Straight Connector 1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4923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80F67A3C-9BAA-4E33-A2C0-3FDD8834C77D}"/>
              </a:ext>
            </a:extLst>
          </p:cNvPr>
          <p:cNvSpPr txBox="1">
            <a:spLocks/>
          </p:cNvSpPr>
          <p:nvPr/>
        </p:nvSpPr>
        <p:spPr>
          <a:xfrm>
            <a:off x="381000" y="2422879"/>
            <a:ext cx="2400861" cy="2012242"/>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solidFill>
                  <a:schemeClr val="tx1"/>
                </a:solidFill>
              </a:rPr>
              <a:t>AR/VR </a:t>
            </a:r>
            <a:br>
              <a:rPr lang="en-US" sz="3200" b="1">
                <a:solidFill>
                  <a:schemeClr val="tx1"/>
                </a:solidFill>
              </a:rPr>
            </a:br>
            <a:r>
              <a:rPr lang="en-US" sz="3200" b="1">
                <a:solidFill>
                  <a:schemeClr val="tx1"/>
                </a:solidFill>
              </a:rPr>
              <a:t>Market </a:t>
            </a:r>
            <a:br>
              <a:rPr lang="en-US" sz="3200" b="1">
                <a:solidFill>
                  <a:schemeClr val="tx1"/>
                </a:solidFill>
              </a:rPr>
            </a:br>
            <a:r>
              <a:rPr lang="en-US" sz="3200" b="1">
                <a:solidFill>
                  <a:schemeClr val="tx1"/>
                </a:solidFill>
              </a:rPr>
              <a:t>Potential</a:t>
            </a:r>
          </a:p>
        </p:txBody>
      </p:sp>
      <p:pic>
        <p:nvPicPr>
          <p:cNvPr id="6" name="Picture 5">
            <a:extLst>
              <a:ext uri="{FF2B5EF4-FFF2-40B4-BE49-F238E27FC236}">
                <a16:creationId xmlns:a16="http://schemas.microsoft.com/office/drawing/2014/main" id="{231429B3-07BC-4202-A34E-9CC1D0BF57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5246" y="0"/>
            <a:ext cx="9220200" cy="6858000"/>
          </a:xfrm>
          <a:prstGeom prst="rect">
            <a:avLst/>
          </a:prstGeom>
        </p:spPr>
      </p:pic>
    </p:spTree>
    <p:extLst>
      <p:ext uri="{BB962C8B-B14F-4D97-AF65-F5344CB8AC3E}">
        <p14:creationId xmlns:p14="http://schemas.microsoft.com/office/powerpoint/2010/main" val="1396169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733085-BA9C-4D1D-A86A-DBE34DAF8B62}"/>
              </a:ext>
            </a:extLst>
          </p:cNvPr>
          <p:cNvSpPr txBox="1"/>
          <p:nvPr/>
        </p:nvSpPr>
        <p:spPr bwMode="auto">
          <a:xfrm>
            <a:off x="19455" y="920620"/>
            <a:ext cx="4654646" cy="5016758"/>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lgn="r">
              <a:spcBef>
                <a:spcPts val="1200"/>
              </a:spcBef>
            </a:pPr>
            <a:r>
              <a:rPr lang="en-US" sz="4000" b="1"/>
              <a:t>AR/VR software is </a:t>
            </a:r>
            <a:r>
              <a:rPr lang="en-US" sz="4000" b="1">
                <a:solidFill>
                  <a:srgbClr val="00D700"/>
                </a:solidFill>
              </a:rPr>
              <a:t>soon</a:t>
            </a:r>
            <a:r>
              <a:rPr lang="en-US" sz="4000" b="1">
                <a:solidFill>
                  <a:schemeClr val="accent1"/>
                </a:solidFill>
              </a:rPr>
              <a:t> </a:t>
            </a:r>
            <a:r>
              <a:rPr lang="en-US" sz="4000" b="1"/>
              <a:t>to become a </a:t>
            </a:r>
            <a:r>
              <a:rPr lang="en-US" sz="4000" b="1">
                <a:solidFill>
                  <a:srgbClr val="00D700"/>
                </a:solidFill>
              </a:rPr>
              <a:t>mainstream $35 billion</a:t>
            </a:r>
            <a:r>
              <a:rPr lang="en-US" sz="4000" b="1"/>
              <a:t> market. It will be a </a:t>
            </a:r>
            <a:r>
              <a:rPr lang="en-US" sz="4000" b="1">
                <a:solidFill>
                  <a:srgbClr val="00D700"/>
                </a:solidFill>
              </a:rPr>
              <a:t>major stake</a:t>
            </a:r>
            <a:r>
              <a:rPr lang="en-US" sz="4000" b="1"/>
              <a:t> in the </a:t>
            </a:r>
            <a:r>
              <a:rPr lang="en-US" sz="4000" b="1">
                <a:solidFill>
                  <a:srgbClr val="00D700"/>
                </a:solidFill>
              </a:rPr>
              <a:t>business applications</a:t>
            </a:r>
            <a:r>
              <a:rPr lang="en-US" sz="4000" b="1"/>
              <a:t> of tomorrow</a:t>
            </a:r>
            <a:endParaRPr lang="en-US" sz="4000" b="1">
              <a:solidFill>
                <a:schemeClr val="accent1"/>
              </a:solidFill>
            </a:endParaRPr>
          </a:p>
        </p:txBody>
      </p:sp>
      <p:pic>
        <p:nvPicPr>
          <p:cNvPr id="5" name="Picture 4">
            <a:extLst>
              <a:ext uri="{FF2B5EF4-FFF2-40B4-BE49-F238E27FC236}">
                <a16:creationId xmlns:a16="http://schemas.microsoft.com/office/drawing/2014/main" id="{07259E8C-947F-444A-9546-9B66A6DDF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5578" y="823090"/>
            <a:ext cx="7314834" cy="5211819"/>
          </a:xfrm>
          <a:prstGeom prst="rect">
            <a:avLst/>
          </a:prstGeom>
        </p:spPr>
      </p:pic>
    </p:spTree>
    <p:extLst>
      <p:ext uri="{BB962C8B-B14F-4D97-AF65-F5344CB8AC3E}">
        <p14:creationId xmlns:p14="http://schemas.microsoft.com/office/powerpoint/2010/main" val="3118929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657C8CD-3AAF-4BAE-B85D-339EBA358F2E}"/>
              </a:ext>
            </a:extLst>
          </p:cNvPr>
          <p:cNvSpPr txBox="1">
            <a:spLocks/>
          </p:cNvSpPr>
          <p:nvPr/>
        </p:nvSpPr>
        <p:spPr>
          <a:xfrm>
            <a:off x="523780" y="246074"/>
            <a:ext cx="10560910" cy="987922"/>
          </a:xfrm>
          <a:prstGeom prst="rect">
            <a:avLst/>
          </a:prstGeom>
        </p:spPr>
        <p:txBody>
          <a:bodyPr vert="horz" lIns="91440" tIns="45720" rIns="91440" bIns="45720" rtlCol="0" anchor="t">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a:solidFill>
                  <a:schemeClr val="bg1"/>
                </a:solidFill>
              </a:rPr>
              <a:t>Why VR for Business?</a:t>
            </a:r>
          </a:p>
        </p:txBody>
      </p:sp>
      <p:pic>
        <p:nvPicPr>
          <p:cNvPr id="3" name="Picture 2">
            <a:extLst>
              <a:ext uri="{FF2B5EF4-FFF2-40B4-BE49-F238E27FC236}">
                <a16:creationId xmlns:a16="http://schemas.microsoft.com/office/drawing/2014/main" id="{505D2E7A-3CF3-4C10-90E2-FA844D84A6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0702" y="2070925"/>
            <a:ext cx="2038350" cy="1832610"/>
          </a:xfrm>
          <a:prstGeom prst="rect">
            <a:avLst/>
          </a:prstGeom>
        </p:spPr>
      </p:pic>
      <p:pic>
        <p:nvPicPr>
          <p:cNvPr id="9" name="Picture 8" descr="A picture containing vector graphics&#10;&#10;Description automatically generated">
            <a:extLst>
              <a:ext uri="{FF2B5EF4-FFF2-40B4-BE49-F238E27FC236}">
                <a16:creationId xmlns:a16="http://schemas.microsoft.com/office/drawing/2014/main" id="{6050553B-940E-418F-8FCC-7BFF26E4F0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15890" y="2070925"/>
            <a:ext cx="1760220" cy="1885950"/>
          </a:xfrm>
          <a:prstGeom prst="rect">
            <a:avLst/>
          </a:prstGeom>
          <a:noFill/>
        </p:spPr>
      </p:pic>
      <p:pic>
        <p:nvPicPr>
          <p:cNvPr id="11" name="Picture 10">
            <a:extLst>
              <a:ext uri="{FF2B5EF4-FFF2-40B4-BE49-F238E27FC236}">
                <a16:creationId xmlns:a16="http://schemas.microsoft.com/office/drawing/2014/main" id="{E60AA4D4-A1E7-4524-B094-2F44F3E2E97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98740" y="2070925"/>
            <a:ext cx="1885950" cy="1870710"/>
          </a:xfrm>
          <a:prstGeom prst="rect">
            <a:avLst/>
          </a:prstGeom>
        </p:spPr>
      </p:pic>
      <p:sp>
        <p:nvSpPr>
          <p:cNvPr id="13" name="Title 1">
            <a:extLst>
              <a:ext uri="{FF2B5EF4-FFF2-40B4-BE49-F238E27FC236}">
                <a16:creationId xmlns:a16="http://schemas.microsoft.com/office/drawing/2014/main" id="{8036D003-B7D8-4F02-A238-AA4A85B3DE83}"/>
              </a:ext>
            </a:extLst>
          </p:cNvPr>
          <p:cNvSpPr txBox="1">
            <a:spLocks/>
          </p:cNvSpPr>
          <p:nvPr/>
        </p:nvSpPr>
        <p:spPr>
          <a:xfrm>
            <a:off x="833082" y="4444901"/>
            <a:ext cx="2453590" cy="1200329"/>
          </a:xfrm>
          <a:prstGeom prst="rect">
            <a:avLst/>
          </a:prstGeom>
        </p:spPr>
        <p:txBody>
          <a:bodyPr vert="horz" wrap="square" lIns="91440" tIns="45720" rIns="91440" bIns="45720" rtlCol="0" anchor="t">
            <a:sp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a:solidFill>
                  <a:schemeClr val="bg1"/>
                </a:solidFill>
              </a:rPr>
              <a:t>Realistic Experiences</a:t>
            </a:r>
          </a:p>
        </p:txBody>
      </p:sp>
      <p:sp>
        <p:nvSpPr>
          <p:cNvPr id="15" name="Title 1">
            <a:extLst>
              <a:ext uri="{FF2B5EF4-FFF2-40B4-BE49-F238E27FC236}">
                <a16:creationId xmlns:a16="http://schemas.microsoft.com/office/drawing/2014/main" id="{3CAD9A43-9FDF-4585-9BD0-1C2DDB791454}"/>
              </a:ext>
            </a:extLst>
          </p:cNvPr>
          <p:cNvSpPr txBox="1">
            <a:spLocks/>
          </p:cNvSpPr>
          <p:nvPr/>
        </p:nvSpPr>
        <p:spPr>
          <a:xfrm>
            <a:off x="4869205" y="4444901"/>
            <a:ext cx="2453590" cy="1200329"/>
          </a:xfrm>
          <a:prstGeom prst="rect">
            <a:avLst/>
          </a:prstGeom>
        </p:spPr>
        <p:txBody>
          <a:bodyPr vert="horz" wrap="square" lIns="91440" tIns="45720" rIns="91440" bIns="45720" rtlCol="0" anchor="t">
            <a:sp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a:solidFill>
                  <a:schemeClr val="bg1"/>
                </a:solidFill>
              </a:rPr>
              <a:t>Uncharted Territory</a:t>
            </a:r>
          </a:p>
        </p:txBody>
      </p:sp>
      <p:sp>
        <p:nvSpPr>
          <p:cNvPr id="16" name="Title 1">
            <a:extLst>
              <a:ext uri="{FF2B5EF4-FFF2-40B4-BE49-F238E27FC236}">
                <a16:creationId xmlns:a16="http://schemas.microsoft.com/office/drawing/2014/main" id="{2C72AD78-CA77-44C3-A82D-A99AA0F838B9}"/>
              </a:ext>
            </a:extLst>
          </p:cNvPr>
          <p:cNvSpPr txBox="1">
            <a:spLocks/>
          </p:cNvSpPr>
          <p:nvPr/>
        </p:nvSpPr>
        <p:spPr>
          <a:xfrm>
            <a:off x="8797401" y="4444901"/>
            <a:ext cx="2688628" cy="1200329"/>
          </a:xfrm>
          <a:prstGeom prst="rect">
            <a:avLst/>
          </a:prstGeom>
        </p:spPr>
        <p:txBody>
          <a:bodyPr vert="horz" wrap="square" lIns="91440" tIns="45720" rIns="91440" bIns="45720" rtlCol="0" anchor="t">
            <a:sp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a:solidFill>
                  <a:schemeClr val="bg1"/>
                </a:solidFill>
              </a:rPr>
              <a:t>Engaging Collaboration</a:t>
            </a:r>
          </a:p>
        </p:txBody>
      </p:sp>
    </p:spTree>
    <p:extLst>
      <p:ext uri="{BB962C8B-B14F-4D97-AF65-F5344CB8AC3E}">
        <p14:creationId xmlns:p14="http://schemas.microsoft.com/office/powerpoint/2010/main" val="3345526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living room filled with furniture and a fire place&#10;&#10;Description automatically generated">
            <a:extLst>
              <a:ext uri="{FF2B5EF4-FFF2-40B4-BE49-F238E27FC236}">
                <a16:creationId xmlns:a16="http://schemas.microsoft.com/office/drawing/2014/main" id="{3691BAB5-3BF0-4169-B924-31870CF1B7A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52" y="0"/>
            <a:ext cx="12190095" cy="6858000"/>
          </a:xfrm>
          <a:prstGeom prst="rect">
            <a:avLst/>
          </a:prstGeom>
        </p:spPr>
      </p:pic>
      <p:sp>
        <p:nvSpPr>
          <p:cNvPr id="13" name="Rectangle 1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ADE240B3-4E78-4A52-967D-2BA077D8E345}"/>
              </a:ext>
            </a:extLst>
          </p:cNvPr>
          <p:cNvSpPr txBox="1">
            <a:spLocks/>
          </p:cNvSpPr>
          <p:nvPr/>
        </p:nvSpPr>
        <p:spPr>
          <a:xfrm>
            <a:off x="523875" y="5317240"/>
            <a:ext cx="11210925" cy="744836"/>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Bef>
                <a:spcPct val="0"/>
              </a:spcBef>
              <a:spcAft>
                <a:spcPts val="600"/>
              </a:spcAft>
            </a:pPr>
            <a:r>
              <a:rPr lang="en-US" sz="3600">
                <a:solidFill>
                  <a:schemeClr val="tx1">
                    <a:lumMod val="85000"/>
                    <a:lumOff val="15000"/>
                  </a:schemeClr>
                </a:solidFill>
                <a:latin typeface="+mj-lt"/>
                <a:ea typeface="+mj-ea"/>
                <a:cs typeface="+mj-cs"/>
              </a:rPr>
              <a:t>What is a VR App?</a:t>
            </a:r>
          </a:p>
        </p:txBody>
      </p:sp>
      <p:cxnSp>
        <p:nvCxnSpPr>
          <p:cNvPr id="15" name="Straight Connector 14">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6122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creen shot of a computer&#10;&#10;Description automatically generated">
            <a:extLst>
              <a:ext uri="{FF2B5EF4-FFF2-40B4-BE49-F238E27FC236}">
                <a16:creationId xmlns:a16="http://schemas.microsoft.com/office/drawing/2014/main" id="{379DEF90-C92C-4CAC-967F-ABAF66EFF2C7}"/>
              </a:ext>
            </a:extLst>
          </p:cNvPr>
          <p:cNvPicPr>
            <a:picLocks noChangeAspect="1"/>
          </p:cNvPicPr>
          <p:nvPr/>
        </p:nvPicPr>
        <p:blipFill rotWithShape="1">
          <a:blip r:embed="rId3">
            <a:extLst>
              <a:ext uri="{28A0092B-C50C-407E-A947-70E740481C1C}">
                <a14:useLocalDpi xmlns:a14="http://schemas.microsoft.com/office/drawing/2010/main" val="0"/>
              </a:ext>
            </a:extLst>
          </a:blip>
          <a:srcRect r="444"/>
          <a:stretch/>
        </p:blipFill>
        <p:spPr>
          <a:xfrm>
            <a:off x="20" y="10"/>
            <a:ext cx="12191980" cy="6857990"/>
          </a:xfrm>
          <a:prstGeom prst="rect">
            <a:avLst/>
          </a:prstGeom>
        </p:spPr>
      </p:pic>
      <p:sp>
        <p:nvSpPr>
          <p:cNvPr id="27" name="Rectangle 1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707D8EA3-3D71-4C8A-A172-21FC3AD6055D}"/>
              </a:ext>
            </a:extLst>
          </p:cNvPr>
          <p:cNvSpPr txBox="1">
            <a:spLocks/>
          </p:cNvSpPr>
          <p:nvPr/>
        </p:nvSpPr>
        <p:spPr>
          <a:xfrm>
            <a:off x="523875" y="5317240"/>
            <a:ext cx="11210925" cy="744836"/>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Bef>
                <a:spcPct val="0"/>
              </a:spcBef>
              <a:spcAft>
                <a:spcPts val="600"/>
              </a:spcAft>
            </a:pPr>
            <a:r>
              <a:rPr lang="en-US" sz="3600">
                <a:solidFill>
                  <a:schemeClr val="tx1">
                    <a:lumMod val="85000"/>
                    <a:lumOff val="15000"/>
                  </a:schemeClr>
                </a:solidFill>
                <a:latin typeface="+mj-lt"/>
                <a:ea typeface="+mj-ea"/>
                <a:cs typeface="+mj-cs"/>
              </a:rPr>
              <a:t>What is Unity3D?</a:t>
            </a:r>
          </a:p>
        </p:txBody>
      </p:sp>
      <p:cxnSp>
        <p:nvCxnSpPr>
          <p:cNvPr id="28" name="Straight Connector 1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1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644843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1E7C18EF834D74A9DD2064071EB45AF" ma:contentTypeVersion="12" ma:contentTypeDescription="Create a new document." ma:contentTypeScope="" ma:versionID="b5ee131010387498eb9b38da4e8e6ccf">
  <xsd:schema xmlns:xsd="http://www.w3.org/2001/XMLSchema" xmlns:xs="http://www.w3.org/2001/XMLSchema" xmlns:p="http://schemas.microsoft.com/office/2006/metadata/properties" xmlns:ns2="7006b61f-e65d-434c-9814-ce01d379490b" xmlns:ns3="ea6222db-39d2-47ba-b451-419d32df7478" targetNamespace="http://schemas.microsoft.com/office/2006/metadata/properties" ma:root="true" ma:fieldsID="23f9735327964aa5e5ba9b1964d76022" ns2:_="" ns3:_="">
    <xsd:import namespace="7006b61f-e65d-434c-9814-ce01d379490b"/>
    <xsd:import namespace="ea6222db-39d2-47ba-b451-419d32df747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Location" minOccurs="0"/>
                <xsd:element ref="ns2:MediaServiceOCR" minOccurs="0"/>
                <xsd:element ref="ns3:SharedWithUsers" minOccurs="0"/>
                <xsd:element ref="ns3:SharedWithDetails" minOccurs="0"/>
                <xsd:element ref="ns2:MediaServiceEventHashCode" minOccurs="0"/>
                <xsd:element ref="ns2:MediaServiceGenerationTim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06b61f-e65d-434c-9814-ce01d379490b"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Location" ma:index="12" nillable="true" ma:displayName="MediaServiceLocation" ma:internalName="MediaServiceLocation"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a6222db-39d2-47ba-b451-419d32df7478"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4FA340D-8808-4591-A277-E52755F1370D}">
  <ds:schemaRefs>
    <ds:schemaRef ds:uri="7006b61f-e65d-434c-9814-ce01d379490b"/>
    <ds:schemaRef ds:uri="ea6222db-39d2-47ba-b451-419d32df747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4E67FC1-7DE7-4831-8081-7A6986733874}">
  <ds:schemaRefs>
    <ds:schemaRef ds:uri="http://purl.org/dc/terms/"/>
    <ds:schemaRef ds:uri="http://schemas.openxmlformats.org/package/2006/metadata/core-properties"/>
    <ds:schemaRef ds:uri="http://purl.org/dc/dcmitype/"/>
    <ds:schemaRef ds:uri="http://schemas.microsoft.com/office/infopath/2007/PartnerControls"/>
    <ds:schemaRef ds:uri="7006b61f-e65d-434c-9814-ce01d379490b"/>
    <ds:schemaRef ds:uri="http://schemas.microsoft.com/office/2006/documentManagement/types"/>
    <ds:schemaRef ds:uri="http://schemas.microsoft.com/office/2006/metadata/properties"/>
    <ds:schemaRef ds:uri="ea6222db-39d2-47ba-b451-419d32df7478"/>
    <ds:schemaRef ds:uri="http://www.w3.org/XML/1998/namespace"/>
    <ds:schemaRef ds:uri="http://purl.org/dc/elements/1.1/"/>
  </ds:schemaRefs>
</ds:datastoreItem>
</file>

<file path=customXml/itemProps3.xml><?xml version="1.0" encoding="utf-8"?>
<ds:datastoreItem xmlns:ds="http://schemas.openxmlformats.org/officeDocument/2006/customXml" ds:itemID="{CEEE7D2B-9EDA-4520-8957-6F4AFD5D0E7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1079</Words>
  <Application>Microsoft Office PowerPoint</Application>
  <PresentationFormat>Widescreen</PresentationFormat>
  <Paragraphs>112</Paragraphs>
  <Slides>19</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Georgi Atanasov</dc:creator>
  <cp:lastModifiedBy>Deyan Yosifov</cp:lastModifiedBy>
  <cp:revision>1</cp:revision>
  <dcterms:created xsi:type="dcterms:W3CDTF">2019-10-07T12:39:23Z</dcterms:created>
  <dcterms:modified xsi:type="dcterms:W3CDTF">2019-10-10T15:21:13Z</dcterms:modified>
</cp:coreProperties>
</file>